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9" r:id="rId3"/>
    <p:sldId id="366" r:id="rId4"/>
    <p:sldId id="262" r:id="rId5"/>
    <p:sldId id="263" r:id="rId6"/>
    <p:sldId id="367" r:id="rId7"/>
    <p:sldId id="368" r:id="rId8"/>
    <p:sldId id="377" r:id="rId9"/>
    <p:sldId id="334" r:id="rId10"/>
    <p:sldId id="335" r:id="rId11"/>
    <p:sldId id="336" r:id="rId12"/>
    <p:sldId id="338" r:id="rId13"/>
    <p:sldId id="339" r:id="rId14"/>
    <p:sldId id="341" r:id="rId15"/>
    <p:sldId id="342" r:id="rId16"/>
    <p:sldId id="370" r:id="rId17"/>
    <p:sldId id="369" r:id="rId18"/>
    <p:sldId id="344" r:id="rId19"/>
    <p:sldId id="371" r:id="rId20"/>
    <p:sldId id="372" r:id="rId21"/>
    <p:sldId id="373" r:id="rId22"/>
    <p:sldId id="374" r:id="rId23"/>
    <p:sldId id="388" r:id="rId24"/>
    <p:sldId id="375" r:id="rId25"/>
    <p:sldId id="376" r:id="rId26"/>
    <p:sldId id="312" r:id="rId27"/>
    <p:sldId id="378" r:id="rId28"/>
    <p:sldId id="379" r:id="rId29"/>
    <p:sldId id="380" r:id="rId30"/>
    <p:sldId id="381" r:id="rId31"/>
    <p:sldId id="382" r:id="rId32"/>
    <p:sldId id="383" r:id="rId33"/>
    <p:sldId id="386" r:id="rId34"/>
    <p:sldId id="387" r:id="rId35"/>
    <p:sldId id="280" r:id="rId36"/>
    <p:sldId id="384" r:id="rId37"/>
    <p:sldId id="385" r:id="rId38"/>
    <p:sldId id="347" r:id="rId3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66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159" autoAdjust="0"/>
  </p:normalViewPr>
  <p:slideViewPr>
    <p:cSldViewPr>
      <p:cViewPr varScale="1">
        <p:scale>
          <a:sx n="59" d="100"/>
          <a:sy n="59" d="100"/>
        </p:scale>
        <p:origin x="17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5A9976-4592-4AF0-83E0-1BE6D97B7EAD}" type="datetimeFigureOut">
              <a:rPr kumimoji="1" lang="ja-JP" altLang="en-US" smtClean="0"/>
              <a:t>2018/8/23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B591160-0132-4647-BC1C-336ECDDBB3D5}" type="slidenum">
              <a:rPr kumimoji="1" lang="ja-JP" altLang="en-US" smtClean="0"/>
              <a:t>‹#›</a:t>
            </a:fld>
            <a:endParaRPr kumimoji="1" lang="ja-JP" altLang="en-US"/>
          </a:p>
        </p:txBody>
      </p:sp>
    </p:spTree>
    <p:extLst>
      <p:ext uri="{BB962C8B-B14F-4D97-AF65-F5344CB8AC3E}">
        <p14:creationId xmlns:p14="http://schemas.microsoft.com/office/powerpoint/2010/main" val="1021072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1</a:t>
            </a:fld>
            <a:endParaRPr kumimoji="1" lang="ja-JP" altLang="en-US"/>
          </a:p>
        </p:txBody>
      </p:sp>
    </p:spTree>
    <p:extLst>
      <p:ext uri="{BB962C8B-B14F-4D97-AF65-F5344CB8AC3E}">
        <p14:creationId xmlns:p14="http://schemas.microsoft.com/office/powerpoint/2010/main" val="2548579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昼食必要摂取量で摂ることが許容される値の四分位範囲の最高値を用いても献立作成上味付けが困難となることから、食事摂取基準の目標量の３分の１未満を学校給食の基準値とした。</a:t>
            </a:r>
          </a:p>
          <a:p>
            <a:r>
              <a:rPr lang="ja-JP" altLang="en-US" sz="1200" dirty="0" smtClean="0"/>
              <a:t>食塩の摂取過剰は生活習慣病の発症に関連しうるものであり、家庭においても摂取量をできる限り抑制するよう、学校給食を活用しながら、望ましい摂取量について指導することが必要。</a:t>
            </a:r>
            <a:endParaRPr kumimoji="1" lang="ja-JP" altLang="en-US" sz="1200" dirty="0" smtClean="0">
              <a:latin typeface="ＭＳ Ｐゴシック" panose="020B0600070205080204" pitchFamily="50" charset="-128"/>
              <a:ea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32</a:t>
            </a:fld>
            <a:endParaRPr kumimoji="1" lang="ja-JP" altLang="en-US"/>
          </a:p>
        </p:txBody>
      </p:sp>
    </p:spTree>
    <p:extLst>
      <p:ext uri="{BB962C8B-B14F-4D97-AF65-F5344CB8AC3E}">
        <p14:creationId xmlns:p14="http://schemas.microsoft.com/office/powerpoint/2010/main" val="2159011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こちらは実際の学校給食摂取基準の数値</a:t>
            </a:r>
          </a:p>
          <a:p>
            <a:r>
              <a:rPr kumimoji="1" lang="ja-JP" altLang="en-US" dirty="0" smtClean="0"/>
              <a:t>平成２５年４月１日から改正施行されたものである。</a:t>
            </a:r>
            <a:endParaRPr kumimoji="1" lang="ja-JP" altLang="en-US" dirty="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33</a:t>
            </a:fld>
            <a:endParaRPr kumimoji="1" lang="ja-JP" altLang="en-US"/>
          </a:p>
        </p:txBody>
      </p:sp>
    </p:spTree>
    <p:extLst>
      <p:ext uri="{BB962C8B-B14F-4D97-AF65-F5344CB8AC3E}">
        <p14:creationId xmlns:p14="http://schemas.microsoft.com/office/powerpoint/2010/main" val="1624598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下線部分読み上げ</a:t>
            </a:r>
            <a:endParaRPr kumimoji="1" lang="ja-JP" altLang="en-US" dirty="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34</a:t>
            </a:fld>
            <a:endParaRPr kumimoji="1" lang="ja-JP" altLang="en-US"/>
          </a:p>
        </p:txBody>
      </p:sp>
    </p:spTree>
    <p:extLst>
      <p:ext uri="{BB962C8B-B14F-4D97-AF65-F5344CB8AC3E}">
        <p14:creationId xmlns:p14="http://schemas.microsoft.com/office/powerpoint/2010/main" val="1562957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35</a:t>
            </a:fld>
            <a:endParaRPr kumimoji="1" lang="ja-JP" altLang="en-US"/>
          </a:p>
        </p:txBody>
      </p:sp>
    </p:spTree>
    <p:extLst>
      <p:ext uri="{BB962C8B-B14F-4D97-AF65-F5344CB8AC3E}">
        <p14:creationId xmlns:p14="http://schemas.microsoft.com/office/powerpoint/2010/main" val="363692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E684AF-E320-4DF6-9C11-D0D3F95EDD66}" type="slidenum">
              <a:rPr kumimoji="1" lang="ja-JP" altLang="en-US" smtClean="0"/>
              <a:t>38</a:t>
            </a:fld>
            <a:endParaRPr kumimoji="1" lang="ja-JP" altLang="en-US"/>
          </a:p>
        </p:txBody>
      </p:sp>
    </p:spTree>
    <p:extLst>
      <p:ext uri="{BB962C8B-B14F-4D97-AF65-F5344CB8AC3E}">
        <p14:creationId xmlns:p14="http://schemas.microsoft.com/office/powerpoint/2010/main" val="350629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2</a:t>
            </a:fld>
            <a:endParaRPr kumimoji="1" lang="ja-JP" altLang="en-US"/>
          </a:p>
        </p:txBody>
      </p:sp>
    </p:spTree>
    <p:extLst>
      <p:ext uri="{BB962C8B-B14F-4D97-AF65-F5344CB8AC3E}">
        <p14:creationId xmlns:p14="http://schemas.microsoft.com/office/powerpoint/2010/main" val="290500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4</a:t>
            </a:fld>
            <a:endParaRPr kumimoji="1" lang="ja-JP" altLang="en-US"/>
          </a:p>
        </p:txBody>
      </p:sp>
    </p:spTree>
    <p:extLst>
      <p:ext uri="{BB962C8B-B14F-4D97-AF65-F5344CB8AC3E}">
        <p14:creationId xmlns:p14="http://schemas.microsoft.com/office/powerpoint/2010/main" val="3907879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D3A4A2-6023-45C6-BB1C-508E36E024BB}" type="slidenum">
              <a:rPr kumimoji="1" lang="ja-JP" altLang="en-US" smtClean="0"/>
              <a:t>5</a:t>
            </a:fld>
            <a:endParaRPr kumimoji="1" lang="ja-JP" altLang="en-US"/>
          </a:p>
        </p:txBody>
      </p:sp>
    </p:spTree>
    <p:extLst>
      <p:ext uri="{BB962C8B-B14F-4D97-AF65-F5344CB8AC3E}">
        <p14:creationId xmlns:p14="http://schemas.microsoft.com/office/powerpoint/2010/main" val="2615956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Ｐゴシック" panose="020B0600070205080204" pitchFamily="50" charset="-128"/>
                <a:ea typeface="+mn-ea"/>
              </a:rPr>
              <a:t>（昼食必要摂取量の中央値との差も少なく四分位範囲内であるため、学校保健統計調査により算出したエネルギーを基準値とした。）</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ＭＳ Ｐゴシック" panose="020B0600070205080204" pitchFamily="50" charset="-128"/>
                <a:ea typeface="+mn-ea"/>
              </a:rPr>
              <a:t>性別、年齢、体重、身長、身体活動レベルなど、必要なエネルギーには個人差があることから、成長曲線に照らして成長の程度を考慮するなど、個々に応じて弾力的に運用することが求められる。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9</a:t>
            </a:fld>
            <a:endParaRPr kumimoji="1" lang="ja-JP" altLang="en-US"/>
          </a:p>
        </p:txBody>
      </p:sp>
    </p:spTree>
    <p:extLst>
      <p:ext uri="{BB962C8B-B14F-4D97-AF65-F5344CB8AC3E}">
        <p14:creationId xmlns:p14="http://schemas.microsoft.com/office/powerpoint/2010/main" val="2181138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昼食必要摂取量で摂ることが許容される値の四分位範囲の最高値を用いても献立作成上味付けが困難となることから、食事摂取基準の目標量の３分の１未満を学校給食の基準値とした。</a:t>
            </a:r>
          </a:p>
          <a:p>
            <a:r>
              <a:rPr lang="ja-JP" altLang="en-US" sz="1200" dirty="0" smtClean="0"/>
              <a:t>食塩の摂取過剰は生活習慣病の発症に関連しうるものであり、家庭においても摂取量をできる限り抑制するよう、学校給食を活用しながら、望ましい摂取量について指導することが必要。</a:t>
            </a:r>
            <a:endParaRPr kumimoji="1" lang="ja-JP" altLang="en-US" sz="1200" dirty="0" smtClean="0">
              <a:latin typeface="ＭＳ Ｐゴシック" panose="020B0600070205080204" pitchFamily="50" charset="-128"/>
              <a:ea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11</a:t>
            </a:fld>
            <a:endParaRPr kumimoji="1" lang="ja-JP" altLang="en-US"/>
          </a:p>
        </p:txBody>
      </p:sp>
    </p:spTree>
    <p:extLst>
      <p:ext uri="{BB962C8B-B14F-4D97-AF65-F5344CB8AC3E}">
        <p14:creationId xmlns:p14="http://schemas.microsoft.com/office/powerpoint/2010/main" val="4177539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鉄：学校給食以外の食事で鉄不足が考えられるため、家庭での摂取についても配慮するよう、学校給食を活用しながら、望ましい摂取量について指導することが必要。</a:t>
            </a:r>
            <a:endParaRPr lang="ja-JP" altLang="en-US" sz="1200" dirty="0" smtClean="0">
              <a:latin typeface="ＭＳ Ｐゴシック" panose="020B0600070205080204" pitchFamily="50" charset="-128"/>
              <a:ea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13</a:t>
            </a:fld>
            <a:endParaRPr kumimoji="1" lang="ja-JP" altLang="en-US"/>
          </a:p>
        </p:txBody>
      </p:sp>
    </p:spTree>
    <p:extLst>
      <p:ext uri="{BB962C8B-B14F-4D97-AF65-F5344CB8AC3E}">
        <p14:creationId xmlns:p14="http://schemas.microsoft.com/office/powerpoint/2010/main" val="3473098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16</a:t>
            </a:fld>
            <a:endParaRPr kumimoji="1" lang="ja-JP" altLang="en-US"/>
          </a:p>
        </p:txBody>
      </p:sp>
    </p:spTree>
    <p:extLst>
      <p:ext uri="{BB962C8B-B14F-4D97-AF65-F5344CB8AC3E}">
        <p14:creationId xmlns:p14="http://schemas.microsoft.com/office/powerpoint/2010/main" val="2032829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昼食必要摂取量で摂ることが許容される値の四分位範囲の最高値を用いても献立作成上味付けが困難となることから、食事摂取基準の目標量の３分の１未満を学校給食の基準値とした。</a:t>
            </a:r>
          </a:p>
          <a:p>
            <a:r>
              <a:rPr lang="ja-JP" altLang="en-US" sz="1200" dirty="0" smtClean="0"/>
              <a:t>食塩の摂取過剰は生活習慣病の発症に関連しうるものであり、家庭においても摂取量をできる限り抑制するよう、学校給食を活用しながら、望ましい摂取量について指導することが必要。</a:t>
            </a:r>
            <a:endParaRPr kumimoji="1" lang="ja-JP" altLang="en-US" sz="1200" dirty="0" smtClean="0">
              <a:latin typeface="ＭＳ Ｐゴシック" panose="020B0600070205080204" pitchFamily="50" charset="-128"/>
              <a:ea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B591160-0132-4647-BC1C-336ECDDBB3D5}" type="slidenum">
              <a:rPr kumimoji="1" lang="ja-JP" altLang="en-US" smtClean="0"/>
              <a:t>28</a:t>
            </a:fld>
            <a:endParaRPr kumimoji="1" lang="ja-JP" altLang="en-US"/>
          </a:p>
        </p:txBody>
      </p:sp>
    </p:spTree>
    <p:extLst>
      <p:ext uri="{BB962C8B-B14F-4D97-AF65-F5344CB8AC3E}">
        <p14:creationId xmlns:p14="http://schemas.microsoft.com/office/powerpoint/2010/main" val="907450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208358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405340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209740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9926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185592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411167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116441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371475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152602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125288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2A7045-3980-46F3-984E-65B18F64D39F}" type="datetimeFigureOut">
              <a:rPr kumimoji="1" lang="ja-JP" altLang="en-US" smtClean="0"/>
              <a:t>2018/8/23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211527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A7045-3980-46F3-984E-65B18F64D39F}" type="datetimeFigureOut">
              <a:rPr kumimoji="1" lang="ja-JP" altLang="en-US" smtClean="0"/>
              <a:t>2018/8/23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5851-4CA2-40E6-B29E-325C2D0A1077}" type="slidenum">
              <a:rPr kumimoji="1" lang="ja-JP" altLang="en-US" smtClean="0"/>
              <a:t>‹#›</a:t>
            </a:fld>
            <a:endParaRPr kumimoji="1" lang="ja-JP" altLang="en-US"/>
          </a:p>
        </p:txBody>
      </p:sp>
    </p:spTree>
    <p:extLst>
      <p:ext uri="{BB962C8B-B14F-4D97-AF65-F5344CB8AC3E}">
        <p14:creationId xmlns:p14="http://schemas.microsoft.com/office/powerpoint/2010/main" val="3878140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052736"/>
            <a:ext cx="7772400" cy="2763739"/>
          </a:xfrm>
        </p:spPr>
        <p:txBody>
          <a:bodyPr>
            <a:noAutofit/>
          </a:bodyPr>
          <a:lstStyle/>
          <a:p>
            <a:r>
              <a:rPr lang="ja-JP" altLang="en-US" sz="6000" dirty="0" smtClean="0"/>
              <a:t>福島県の学校給食の現状と課題</a:t>
            </a:r>
            <a:endParaRPr kumimoji="1" lang="ja-JP" altLang="en-US" sz="6000" dirty="0"/>
          </a:p>
        </p:txBody>
      </p:sp>
      <p:sp>
        <p:nvSpPr>
          <p:cNvPr id="3" name="サブタイトル 2"/>
          <p:cNvSpPr>
            <a:spLocks noGrp="1"/>
          </p:cNvSpPr>
          <p:nvPr>
            <p:ph type="subTitle" idx="1"/>
          </p:nvPr>
        </p:nvSpPr>
        <p:spPr>
          <a:xfrm>
            <a:off x="1331640" y="4365104"/>
            <a:ext cx="6400800" cy="1752600"/>
          </a:xfrm>
        </p:spPr>
        <p:style>
          <a:lnRef idx="1">
            <a:schemeClr val="accent3"/>
          </a:lnRef>
          <a:fillRef idx="2">
            <a:schemeClr val="accent3"/>
          </a:fillRef>
          <a:effectRef idx="1">
            <a:schemeClr val="accent3"/>
          </a:effectRef>
          <a:fontRef idx="minor">
            <a:schemeClr val="dk1"/>
          </a:fontRef>
        </p:style>
        <p:txBody>
          <a:bodyPr anchor="ctr"/>
          <a:lstStyle/>
          <a:p>
            <a:r>
              <a:rPr kumimoji="1" lang="ja-JP" altLang="en-US" dirty="0" smtClean="0">
                <a:solidFill>
                  <a:sysClr val="windowText" lastClr="000000"/>
                </a:solidFill>
              </a:rPr>
              <a:t>教育庁健康教育課</a:t>
            </a:r>
          </a:p>
          <a:p>
            <a:r>
              <a:rPr lang="ja-JP" altLang="en-US" dirty="0">
                <a:solidFill>
                  <a:sysClr val="windowText" lastClr="000000"/>
                </a:solidFill>
              </a:rPr>
              <a:t>主任栄養</a:t>
            </a:r>
            <a:r>
              <a:rPr lang="ja-JP" altLang="en-US" dirty="0" smtClean="0">
                <a:solidFill>
                  <a:sysClr val="windowText" lastClr="000000"/>
                </a:solidFill>
              </a:rPr>
              <a:t>技師　佐藤三佳</a:t>
            </a:r>
            <a:endParaRPr kumimoji="1" lang="ja-JP" altLang="en-US" dirty="0">
              <a:solidFill>
                <a:sysClr val="windowText" lastClr="000000"/>
              </a:solidFill>
            </a:endParaRPr>
          </a:p>
        </p:txBody>
      </p:sp>
      <p:sp>
        <p:nvSpPr>
          <p:cNvPr id="4" name="テキスト ボックス 3"/>
          <p:cNvSpPr txBox="1"/>
          <p:nvPr/>
        </p:nvSpPr>
        <p:spPr>
          <a:xfrm>
            <a:off x="1547664" y="487981"/>
            <a:ext cx="7056784" cy="369332"/>
          </a:xfrm>
          <a:prstGeom prst="rect">
            <a:avLst/>
          </a:prstGeom>
          <a:noFill/>
        </p:spPr>
        <p:txBody>
          <a:bodyPr wrap="square" rtlCol="0">
            <a:spAutoFit/>
          </a:bodyPr>
          <a:lstStyle/>
          <a:p>
            <a:r>
              <a:rPr kumimoji="1" lang="ja-JP" altLang="en-US" dirty="0" smtClean="0"/>
              <a:t>平成</a:t>
            </a:r>
            <a:r>
              <a:rPr kumimoji="1" lang="en-US" altLang="ja-JP" dirty="0" smtClean="0"/>
              <a:t>30</a:t>
            </a:r>
            <a:r>
              <a:rPr kumimoji="1" lang="ja-JP" altLang="en-US" dirty="0" smtClean="0"/>
              <a:t>年</a:t>
            </a:r>
            <a:r>
              <a:rPr kumimoji="1" lang="en-US" altLang="ja-JP" dirty="0" smtClean="0"/>
              <a:t>8</a:t>
            </a:r>
            <a:r>
              <a:rPr kumimoji="1" lang="ja-JP" altLang="en-US" dirty="0" smtClean="0"/>
              <a:t>月</a:t>
            </a:r>
            <a:r>
              <a:rPr kumimoji="1" lang="en-US" altLang="ja-JP" dirty="0" smtClean="0"/>
              <a:t>8</a:t>
            </a:r>
            <a:r>
              <a:rPr kumimoji="1" lang="ja-JP" altLang="en-US" dirty="0" smtClean="0"/>
              <a:t>日</a:t>
            </a:r>
            <a:r>
              <a:rPr kumimoji="1" lang="en-US" altLang="ja-JP" dirty="0" smtClean="0"/>
              <a:t>(</a:t>
            </a:r>
            <a:r>
              <a:rPr kumimoji="1" lang="ja-JP" altLang="en-US" dirty="0" smtClean="0"/>
              <a:t>水</a:t>
            </a:r>
            <a:r>
              <a:rPr kumimoji="1" lang="en-US" altLang="ja-JP" dirty="0" smtClean="0"/>
              <a:t>)</a:t>
            </a:r>
            <a:r>
              <a:rPr kumimoji="1" lang="ja-JP" altLang="en-US" dirty="0" smtClean="0"/>
              <a:t>福島県学校給食研究会栄養士部会研修会講義</a:t>
            </a:r>
            <a:r>
              <a:rPr kumimoji="1" lang="en-US" altLang="ja-JP" dirty="0" smtClean="0"/>
              <a:t>Ⅲ</a:t>
            </a:r>
            <a:endParaRPr kumimoji="1" lang="ja-JP" altLang="en-US" dirty="0"/>
          </a:p>
        </p:txBody>
      </p:sp>
    </p:spTree>
    <p:extLst>
      <p:ext uri="{BB962C8B-B14F-4D97-AF65-F5344CB8AC3E}">
        <p14:creationId xmlns:p14="http://schemas.microsoft.com/office/powerpoint/2010/main" val="319466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274961"/>
            <a:ext cx="7924803"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たんぱく質</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09599" y="1096317"/>
            <a:ext cx="7924802" cy="2245893"/>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sz="3200" dirty="0">
                <a:latin typeface="ＭＳ Ｐゴシック" panose="020B0600070205080204" pitchFamily="50" charset="-128"/>
                <a:ea typeface="ＭＳ Ｐゴシック" panose="020B0600070205080204" pitchFamily="50" charset="-128"/>
              </a:rPr>
              <a:t>食事摂取基準の目標量を用いることとし、学校給食による摂取エネルギー全体の</a:t>
            </a:r>
            <a:r>
              <a:rPr lang="en-US" altLang="ja-JP" sz="3200" dirty="0">
                <a:latin typeface="ＭＳ Ｐゴシック" panose="020B0600070205080204" pitchFamily="50" charset="-128"/>
                <a:ea typeface="ＭＳ Ｐゴシック" panose="020B0600070205080204" pitchFamily="50" charset="-128"/>
              </a:rPr>
              <a:t>13</a:t>
            </a:r>
            <a:r>
              <a:rPr lang="ja-JP" altLang="en-US" sz="3200" dirty="0" smtClean="0">
                <a:latin typeface="ＭＳ Ｐゴシック" panose="020B0600070205080204" pitchFamily="50" charset="-128"/>
                <a:ea typeface="ＭＳ Ｐゴシック" panose="020B0600070205080204" pitchFamily="50" charset="-128"/>
              </a:rPr>
              <a:t>％～</a:t>
            </a:r>
            <a:r>
              <a:rPr lang="en-US" altLang="ja-JP" sz="3200" dirty="0">
                <a:latin typeface="ＭＳ Ｐゴシック" panose="020B0600070205080204" pitchFamily="50" charset="-128"/>
                <a:ea typeface="ＭＳ Ｐゴシック" panose="020B0600070205080204" pitchFamily="50" charset="-128"/>
              </a:rPr>
              <a:t>20</a:t>
            </a:r>
            <a:r>
              <a:rPr lang="ja-JP" altLang="en-US" sz="3200" dirty="0">
                <a:latin typeface="ＭＳ Ｐゴシック" panose="020B0600070205080204" pitchFamily="50" charset="-128"/>
                <a:ea typeface="ＭＳ Ｐゴシック" panose="020B0600070205080204" pitchFamily="50" charset="-128"/>
              </a:rPr>
              <a:t>％エネルギーを学校給食の基準値とした</a:t>
            </a:r>
            <a:r>
              <a:rPr lang="ja-JP" altLang="en-US" sz="3200" dirty="0" smtClean="0">
                <a:latin typeface="ＭＳ Ｐゴシック" panose="020B0600070205080204" pitchFamily="50" charset="-128"/>
                <a:ea typeface="ＭＳ Ｐゴシック" panose="020B0600070205080204" pitchFamily="50" charset="-128"/>
              </a:rPr>
              <a:t>。</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4" name="タイトル 1"/>
          <p:cNvSpPr txBox="1">
            <a:spLocks/>
          </p:cNvSpPr>
          <p:nvPr/>
        </p:nvSpPr>
        <p:spPr>
          <a:xfrm>
            <a:off x="720732" y="3442645"/>
            <a:ext cx="7702537" cy="82135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000" b="1" kern="1200" spc="-70" baseline="0">
                <a:solidFill>
                  <a:schemeClr val="accent1"/>
                </a:solidFill>
                <a:latin typeface="+mj-lt"/>
                <a:ea typeface="+mj-ea"/>
                <a:cs typeface="+mj-cs"/>
              </a:defRPr>
            </a:lvl1pPr>
          </a:lstStyle>
          <a:p>
            <a:pPr algn="ctr"/>
            <a:r>
              <a:rPr lang="ja-JP" altLang="en-US" sz="4400" b="0" dirty="0" smtClean="0">
                <a:solidFill>
                  <a:schemeClr val="tx1"/>
                </a:solidFill>
                <a:latin typeface="ＤＨＰ特太ゴシック体" panose="020B0500000000000000" pitchFamily="50" charset="-128"/>
                <a:ea typeface="ＤＨＰ特太ゴシック体" panose="020B0500000000000000" pitchFamily="50" charset="-128"/>
              </a:rPr>
              <a:t>脂　質</a:t>
            </a:r>
            <a:endParaRPr lang="ja-JP" altLang="en-US" sz="4400" b="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 name="コンテンツ プレースホルダー 2"/>
          <p:cNvSpPr txBox="1">
            <a:spLocks/>
          </p:cNvSpPr>
          <p:nvPr/>
        </p:nvSpPr>
        <p:spPr>
          <a:xfrm>
            <a:off x="609599" y="4329095"/>
            <a:ext cx="7924802" cy="2245893"/>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dirty="0">
                <a:solidFill>
                  <a:schemeClr val="tx1"/>
                </a:solidFill>
                <a:latin typeface="ＭＳ Ｐゴシック" panose="020B0600070205080204" pitchFamily="50" charset="-128"/>
              </a:rPr>
              <a:t>食事摂取基準の目標量を用いることとし、学校給食による摂取エネルギー全体の</a:t>
            </a:r>
            <a:r>
              <a:rPr lang="en-US" altLang="ja-JP" dirty="0">
                <a:solidFill>
                  <a:schemeClr val="tx1"/>
                </a:solidFill>
                <a:latin typeface="ＭＳ Ｐゴシック" panose="020B0600070205080204" pitchFamily="50" charset="-128"/>
              </a:rPr>
              <a:t>20</a:t>
            </a:r>
            <a:r>
              <a:rPr lang="ja-JP" altLang="en-US" dirty="0">
                <a:solidFill>
                  <a:schemeClr val="tx1"/>
                </a:solidFill>
                <a:latin typeface="ＭＳ Ｐゴシック" panose="020B0600070205080204" pitchFamily="50" charset="-128"/>
              </a:rPr>
              <a:t>％～</a:t>
            </a:r>
            <a:r>
              <a:rPr lang="en-US" altLang="ja-JP" dirty="0">
                <a:solidFill>
                  <a:schemeClr val="tx1"/>
                </a:solidFill>
                <a:latin typeface="ＭＳ Ｐゴシック" panose="020B0600070205080204" pitchFamily="50" charset="-128"/>
              </a:rPr>
              <a:t>30</a:t>
            </a:r>
            <a:r>
              <a:rPr lang="ja-JP" altLang="en-US" dirty="0">
                <a:solidFill>
                  <a:schemeClr val="tx1"/>
                </a:solidFill>
                <a:latin typeface="ＭＳ Ｐゴシック" panose="020B0600070205080204" pitchFamily="50" charset="-128"/>
              </a:rPr>
              <a:t>％エネルギーを学校給食の基準値とした。</a:t>
            </a:r>
          </a:p>
        </p:txBody>
      </p:sp>
    </p:spTree>
    <p:extLst>
      <p:ext uri="{BB962C8B-B14F-4D97-AF65-F5344CB8AC3E}">
        <p14:creationId xmlns:p14="http://schemas.microsoft.com/office/powerpoint/2010/main" val="1847301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6191" y="188640"/>
            <a:ext cx="8011618" cy="821356"/>
          </a:xfrm>
        </p:spPr>
        <p:txBody>
          <a:bodyPr>
            <a:normAutofit/>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ナトリウム（食塩相当量）</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422175" y="991740"/>
            <a:ext cx="8299649" cy="2581276"/>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「昼食必要摂取量」を算出すると、小学生は</a:t>
            </a:r>
            <a:r>
              <a:rPr lang="en-US" altLang="ja-JP" dirty="0"/>
              <a:t>0.1</a:t>
            </a:r>
            <a:r>
              <a:rPr lang="ja-JP" altLang="en-US" dirty="0" err="1"/>
              <a:t>ｇ</a:t>
            </a:r>
            <a:r>
              <a:rPr lang="ja-JP" altLang="en-US" dirty="0"/>
              <a:t>未満、中学生は</a:t>
            </a:r>
            <a:r>
              <a:rPr lang="en-US" altLang="ja-JP" dirty="0" smtClean="0"/>
              <a:t>0.2</a:t>
            </a:r>
            <a:r>
              <a:rPr lang="ja-JP" altLang="en-US" dirty="0" err="1" smtClean="0"/>
              <a:t>ｇ</a:t>
            </a:r>
            <a:r>
              <a:rPr lang="ja-JP" altLang="en-US" dirty="0"/>
              <a:t>未満であり、これに基づくと献立作成上味付けが困難となること</a:t>
            </a:r>
            <a:r>
              <a:rPr lang="ja-JP" altLang="en-US" dirty="0" smtClean="0"/>
              <a:t>から</a:t>
            </a:r>
            <a:r>
              <a:rPr lang="ja-JP" altLang="en-US" dirty="0"/>
              <a:t>、「食事摂取基準」の目標量の３分の１未満を基準値とした。</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4" name="タイトル 1"/>
          <p:cNvSpPr txBox="1">
            <a:spLocks/>
          </p:cNvSpPr>
          <p:nvPr/>
        </p:nvSpPr>
        <p:spPr>
          <a:xfrm>
            <a:off x="720730" y="3748573"/>
            <a:ext cx="7702537" cy="8213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latin typeface="ＤＨＰ特太ゴシック体" panose="020B0500000000000000" pitchFamily="50" charset="-128"/>
                <a:ea typeface="ＤＨＰ特太ゴシック体" panose="020B0500000000000000" pitchFamily="50" charset="-128"/>
              </a:rPr>
              <a:t>カルシウム</a:t>
            </a:r>
            <a:endParaRPr lang="ja-JP" altLang="en-US" dirty="0">
              <a:latin typeface="ＤＨＰ特太ゴシック体" panose="020B0500000000000000" pitchFamily="50" charset="-128"/>
              <a:ea typeface="ＤＨＰ特太ゴシック体" panose="020B0500000000000000" pitchFamily="50" charset="-128"/>
            </a:endParaRPr>
          </a:p>
        </p:txBody>
      </p:sp>
      <p:sp>
        <p:nvSpPr>
          <p:cNvPr id="5" name="コンテンツ プレースホルダー 2"/>
          <p:cNvSpPr txBox="1">
            <a:spLocks/>
          </p:cNvSpPr>
          <p:nvPr/>
        </p:nvSpPr>
        <p:spPr>
          <a:xfrm>
            <a:off x="423798" y="4569929"/>
            <a:ext cx="8299649" cy="208823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dirty="0"/>
              <a:t>「昼食必要摂取量」を算出すると、「食事摂取基準」の推奨量の</a:t>
            </a:r>
            <a:r>
              <a:rPr lang="en-US" altLang="ja-JP" dirty="0"/>
              <a:t>50</a:t>
            </a:r>
            <a:r>
              <a:rPr lang="ja-JP" altLang="en-US" dirty="0" smtClean="0"/>
              <a:t>％を</a:t>
            </a:r>
            <a:r>
              <a:rPr lang="ja-JP" altLang="en-US" dirty="0"/>
              <a:t>超えているが、献立作成の実情に鑑み、「食事摂取基準」の推奨量</a:t>
            </a:r>
            <a:r>
              <a:rPr lang="ja-JP" altLang="en-US" dirty="0" smtClean="0"/>
              <a:t>の</a:t>
            </a:r>
            <a:r>
              <a:rPr lang="en-US" altLang="ja-JP" dirty="0" smtClean="0"/>
              <a:t>50</a:t>
            </a:r>
            <a:r>
              <a:rPr lang="ja-JP" altLang="en-US" dirty="0"/>
              <a:t>％を基準値とした。</a:t>
            </a:r>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519908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732" y="188640"/>
            <a:ext cx="7702537"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マグネシウム</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720732" y="1009996"/>
            <a:ext cx="7702537" cy="5616624"/>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「昼食必要摂取量」を算出すると、小学生は「食事摂取基準」の</a:t>
            </a:r>
            <a:r>
              <a:rPr lang="ja-JP" altLang="en-US" dirty="0" smtClean="0"/>
              <a:t>推奨量</a:t>
            </a:r>
            <a:r>
              <a:rPr lang="ja-JP" altLang="en-US" dirty="0"/>
              <a:t>の３分の１以下であるが、中学生は約</a:t>
            </a:r>
            <a:r>
              <a:rPr lang="en-US" altLang="ja-JP" dirty="0"/>
              <a:t>40</a:t>
            </a:r>
            <a:r>
              <a:rPr lang="ja-JP" altLang="en-US" dirty="0"/>
              <a:t>％である。このため、児童</a:t>
            </a:r>
            <a:r>
              <a:rPr lang="ja-JP" altLang="en-US" dirty="0" smtClean="0"/>
              <a:t>について</a:t>
            </a:r>
            <a:r>
              <a:rPr lang="ja-JP" altLang="en-US" dirty="0"/>
              <a:t>は、「食事摂取基準」の推奨量の３分の１程度を、生徒に</a:t>
            </a:r>
            <a:r>
              <a:rPr lang="ja-JP" altLang="en-US" dirty="0" smtClean="0"/>
              <a:t>ついては</a:t>
            </a:r>
            <a:r>
              <a:rPr lang="en-US" altLang="ja-JP" dirty="0"/>
              <a:t>40</a:t>
            </a:r>
            <a:r>
              <a:rPr lang="ja-JP" altLang="en-US" dirty="0"/>
              <a:t>％を基準値とした。</a:t>
            </a:r>
          </a:p>
          <a:p>
            <a:r>
              <a:rPr lang="ja-JP" altLang="en-US" dirty="0"/>
              <a:t>なお、従来の「学校給食摂取基準」においては、配慮すべき値と</a:t>
            </a:r>
            <a:r>
              <a:rPr lang="ja-JP" altLang="en-US" dirty="0" smtClean="0"/>
              <a:t>して表</a:t>
            </a:r>
            <a:r>
              <a:rPr lang="ja-JP" altLang="en-US" dirty="0"/>
              <a:t>の注に規定していたが、中学生において不足している現状が</a:t>
            </a:r>
            <a:r>
              <a:rPr lang="ja-JP" altLang="en-US" dirty="0" smtClean="0"/>
              <a:t>見られること</a:t>
            </a:r>
            <a:r>
              <a:rPr lang="ja-JP" altLang="en-US" dirty="0"/>
              <a:t>から、「学校給食摂取基準」の表中の基準値とした。</a:t>
            </a:r>
            <a:endParaRPr lang="ja-JP" altLang="en-US" sz="3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98497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8637" y="16141"/>
            <a:ext cx="7940843" cy="936104"/>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鉄</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598637" y="850939"/>
            <a:ext cx="7940844" cy="2808312"/>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「昼食必要摂取量」を算出すると、「食事摂取基準」の推奨量の</a:t>
            </a:r>
            <a:r>
              <a:rPr lang="en-US" altLang="ja-JP" dirty="0"/>
              <a:t>40</a:t>
            </a:r>
            <a:r>
              <a:rPr lang="ja-JP" altLang="en-US" dirty="0" smtClean="0"/>
              <a:t>％を</a:t>
            </a:r>
            <a:r>
              <a:rPr lang="ja-JP" altLang="en-US" dirty="0"/>
              <a:t>超えているが、献立作成の実情に鑑み、「食事摂取基準」の推奨量</a:t>
            </a:r>
            <a:r>
              <a:rPr lang="ja-JP" altLang="en-US" dirty="0" smtClean="0"/>
              <a:t>の</a:t>
            </a:r>
            <a:r>
              <a:rPr lang="en-US" altLang="ja-JP" dirty="0" smtClean="0"/>
              <a:t>40</a:t>
            </a:r>
            <a:r>
              <a:rPr lang="ja-JP" altLang="en-US" dirty="0"/>
              <a:t>％程度とし、生徒は３分の１程度を基準値とした</a:t>
            </a:r>
            <a:r>
              <a:rPr lang="ja-JP" altLang="en-US" dirty="0" smtClean="0"/>
              <a:t>。</a:t>
            </a:r>
          </a:p>
        </p:txBody>
      </p:sp>
      <p:sp>
        <p:nvSpPr>
          <p:cNvPr id="4" name="タイトル 1"/>
          <p:cNvSpPr txBox="1">
            <a:spLocks/>
          </p:cNvSpPr>
          <p:nvPr/>
        </p:nvSpPr>
        <p:spPr>
          <a:xfrm>
            <a:off x="280736" y="3862929"/>
            <a:ext cx="8582528" cy="64907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000" b="1" kern="1200" spc="-70" baseline="0">
                <a:solidFill>
                  <a:schemeClr val="accent1"/>
                </a:solidFill>
                <a:latin typeface="+mj-lt"/>
                <a:ea typeface="+mj-ea"/>
                <a:cs typeface="+mj-cs"/>
              </a:defRPr>
            </a:lvl1pPr>
          </a:lstStyle>
          <a:p>
            <a:pPr algn="ctr"/>
            <a:r>
              <a:rPr lang="ja-JP" altLang="en-US" b="0" dirty="0" smtClean="0">
                <a:solidFill>
                  <a:schemeClr val="tx1"/>
                </a:solidFill>
                <a:latin typeface="ＤＨＰ特太ゴシック体" panose="020B0500000000000000" pitchFamily="50" charset="-128"/>
                <a:ea typeface="ＤＨＰ特太ゴシック体" panose="020B0500000000000000" pitchFamily="50" charset="-128"/>
              </a:rPr>
              <a:t>ビタミンＡ</a:t>
            </a:r>
            <a:endParaRPr lang="ja-JP" altLang="en-US" b="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 name="コンテンツ プレースホルダー 2"/>
          <p:cNvSpPr txBox="1">
            <a:spLocks/>
          </p:cNvSpPr>
          <p:nvPr/>
        </p:nvSpPr>
        <p:spPr>
          <a:xfrm>
            <a:off x="598636" y="4512000"/>
            <a:ext cx="7940844" cy="212661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dirty="0"/>
              <a:t>「昼食必要摂取量」を算出すると、「食事摂取基準」の推奨量の</a:t>
            </a:r>
            <a:r>
              <a:rPr lang="en-US" altLang="ja-JP" dirty="0"/>
              <a:t>40</a:t>
            </a:r>
            <a:r>
              <a:rPr lang="ja-JP" altLang="en-US" dirty="0" smtClean="0"/>
              <a:t>％を</a:t>
            </a:r>
            <a:r>
              <a:rPr lang="ja-JP" altLang="en-US" dirty="0"/>
              <a:t>超えているが、献立作成の実情に鑑み、「食事摂取基準」の推奨量</a:t>
            </a:r>
            <a:r>
              <a:rPr lang="ja-JP" altLang="en-US" dirty="0" smtClean="0"/>
              <a:t>の</a:t>
            </a:r>
            <a:r>
              <a:rPr lang="en-US" altLang="ja-JP" dirty="0" smtClean="0"/>
              <a:t>40</a:t>
            </a:r>
            <a:r>
              <a:rPr lang="ja-JP" altLang="en-US" dirty="0"/>
              <a:t>％を基準値とした。</a:t>
            </a:r>
            <a:endParaRPr lang="ja-JP" altLang="en-US" dirty="0" smtClean="0"/>
          </a:p>
        </p:txBody>
      </p:sp>
    </p:spTree>
    <p:extLst>
      <p:ext uri="{BB962C8B-B14F-4D97-AF65-F5344CB8AC3E}">
        <p14:creationId xmlns:p14="http://schemas.microsoft.com/office/powerpoint/2010/main" val="3375433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732" y="81816"/>
            <a:ext cx="7702537"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ビタミンＢ</a:t>
            </a:r>
            <a:r>
              <a:rPr kumimoji="1" lang="ja-JP" altLang="en-US" sz="2400" b="0" dirty="0" smtClean="0">
                <a:latin typeface="ＤＨＰ特太ゴシック体" panose="020B0500000000000000" pitchFamily="50" charset="-128"/>
                <a:ea typeface="ＤＨＰ特太ゴシック体" panose="020B0500000000000000" pitchFamily="50" charset="-128"/>
              </a:rPr>
              <a:t>１、</a:t>
            </a:r>
            <a:r>
              <a:rPr kumimoji="1" lang="ja-JP" altLang="en-US" b="0" dirty="0" smtClean="0">
                <a:latin typeface="ＤＨＰ特太ゴシック体" panose="020B0500000000000000" pitchFamily="50" charset="-128"/>
                <a:ea typeface="ＤＨＰ特太ゴシック体" panose="020B0500000000000000" pitchFamily="50" charset="-128"/>
              </a:rPr>
              <a:t>Ｂ</a:t>
            </a:r>
            <a:r>
              <a:rPr kumimoji="1" lang="en-US" altLang="ja-JP" sz="2400" b="0" dirty="0" smtClean="0">
                <a:latin typeface="ＤＨＰ特太ゴシック体" panose="020B0500000000000000" pitchFamily="50" charset="-128"/>
                <a:ea typeface="ＤＨＰ特太ゴシック体" panose="020B0500000000000000" pitchFamily="50" charset="-128"/>
              </a:rPr>
              <a:t>2</a:t>
            </a:r>
            <a:endParaRPr kumimoji="1" lang="ja-JP" altLang="en-US" sz="2400"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362680" y="903173"/>
            <a:ext cx="8418641" cy="1805748"/>
          </a:xfrm>
        </p:spPr>
        <p:style>
          <a:lnRef idx="1">
            <a:schemeClr val="accent3"/>
          </a:lnRef>
          <a:fillRef idx="2">
            <a:schemeClr val="accent3"/>
          </a:fillRef>
          <a:effectRef idx="1">
            <a:schemeClr val="accent3"/>
          </a:effectRef>
          <a:fontRef idx="minor">
            <a:schemeClr val="dk1"/>
          </a:fontRef>
        </p:style>
        <p:txBody>
          <a:bodyPr>
            <a:noAutofit/>
          </a:bodyPr>
          <a:lstStyle/>
          <a:p>
            <a:r>
              <a:rPr lang="ja-JP" altLang="en-US" dirty="0"/>
              <a:t>「昼食必要摂取量」を算出すると、「食事摂取基準」の推奨量の約</a:t>
            </a:r>
            <a:r>
              <a:rPr lang="en-US" altLang="ja-JP" dirty="0"/>
              <a:t>40</a:t>
            </a:r>
            <a:r>
              <a:rPr lang="ja-JP" altLang="en-US" dirty="0" smtClean="0"/>
              <a:t>％で</a:t>
            </a:r>
            <a:r>
              <a:rPr lang="ja-JP" altLang="en-US" dirty="0"/>
              <a:t>あることから、「食事摂取基準」の推奨量の</a:t>
            </a:r>
            <a:r>
              <a:rPr lang="en-US" altLang="ja-JP" dirty="0"/>
              <a:t>40</a:t>
            </a:r>
            <a:r>
              <a:rPr lang="ja-JP" altLang="en-US" dirty="0"/>
              <a:t>％を基準値とした。</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4" name="タイトル 1"/>
          <p:cNvSpPr txBox="1">
            <a:spLocks/>
          </p:cNvSpPr>
          <p:nvPr/>
        </p:nvSpPr>
        <p:spPr>
          <a:xfrm>
            <a:off x="689698" y="2942518"/>
            <a:ext cx="7702537" cy="82135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000" b="1" kern="1200" spc="-70" baseline="0">
                <a:solidFill>
                  <a:schemeClr val="accent1"/>
                </a:solidFill>
                <a:latin typeface="+mj-lt"/>
                <a:ea typeface="+mj-ea"/>
                <a:cs typeface="+mj-cs"/>
              </a:defRPr>
            </a:lvl1pPr>
          </a:lstStyle>
          <a:p>
            <a:pPr algn="ctr"/>
            <a:r>
              <a:rPr lang="ja-JP" altLang="en-US" b="0" dirty="0" smtClean="0">
                <a:solidFill>
                  <a:schemeClr val="tx1"/>
                </a:solidFill>
                <a:latin typeface="ＤＨＰ特太ゴシック体" panose="020B0500000000000000" pitchFamily="50" charset="-128"/>
                <a:ea typeface="ＤＨＰ特太ゴシック体" panose="020B0500000000000000" pitchFamily="50" charset="-128"/>
              </a:rPr>
              <a:t>ビタミン</a:t>
            </a:r>
            <a:r>
              <a:rPr lang="en-US" altLang="ja-JP" b="0" dirty="0">
                <a:solidFill>
                  <a:schemeClr val="tx1"/>
                </a:solidFill>
                <a:latin typeface="ＤＨＰ特太ゴシック体" panose="020B0500000000000000" pitchFamily="50" charset="-128"/>
                <a:ea typeface="ＤＨＰ特太ゴシック体" panose="020B0500000000000000" pitchFamily="50" charset="-128"/>
              </a:rPr>
              <a:t>C</a:t>
            </a:r>
            <a:endParaRPr lang="ja-JP" altLang="en-US" b="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 name="コンテンツ プレースホルダー 2"/>
          <p:cNvSpPr txBox="1">
            <a:spLocks/>
          </p:cNvSpPr>
          <p:nvPr/>
        </p:nvSpPr>
        <p:spPr>
          <a:xfrm>
            <a:off x="331645" y="3728188"/>
            <a:ext cx="8418641" cy="273063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dirty="0"/>
              <a:t>「昼食必要摂取量」を算出すると、「食事摂取基準」の推奨量の</a:t>
            </a:r>
            <a:r>
              <a:rPr lang="ja-JP" altLang="en-US" dirty="0" smtClean="0"/>
              <a:t>３分の</a:t>
            </a:r>
            <a:r>
              <a:rPr lang="ja-JP" altLang="en-US" dirty="0"/>
              <a:t>１以下であるが、望ましい献立としての栄養バランスの観点から、「</a:t>
            </a:r>
            <a:r>
              <a:rPr lang="ja-JP" altLang="en-US" dirty="0" smtClean="0"/>
              <a:t>食事</a:t>
            </a:r>
            <a:r>
              <a:rPr lang="ja-JP" altLang="en-US" dirty="0"/>
              <a:t>摂取基準」の推奨量の３分の１を基準値とした。</a:t>
            </a:r>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977328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731" y="0"/>
            <a:ext cx="7702537" cy="790331"/>
          </a:xfrm>
        </p:spPr>
        <p:txBody>
          <a:bodyPr>
            <a:normAutofit/>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食物繊維</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179512" y="733657"/>
            <a:ext cx="8789186" cy="2907991"/>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sz="3000" dirty="0"/>
              <a:t>「昼食必要摂取量」を算出すると、小学３年生は「食事摂取基準」</a:t>
            </a:r>
            <a:r>
              <a:rPr lang="ja-JP" altLang="en-US" sz="3000" dirty="0" smtClean="0"/>
              <a:t>の目標量</a:t>
            </a:r>
            <a:r>
              <a:rPr lang="ja-JP" altLang="en-US" sz="3000" dirty="0"/>
              <a:t>の約</a:t>
            </a:r>
            <a:r>
              <a:rPr lang="en-US" altLang="ja-JP" sz="3000" dirty="0"/>
              <a:t>40</a:t>
            </a:r>
            <a:r>
              <a:rPr lang="ja-JP" altLang="en-US" sz="3000" dirty="0"/>
              <a:t>％、小学５年生は約３分の１であることから、「食事</a:t>
            </a:r>
            <a:r>
              <a:rPr lang="ja-JP" altLang="en-US" sz="3000" dirty="0" smtClean="0"/>
              <a:t>摂取基準</a:t>
            </a:r>
            <a:r>
              <a:rPr lang="ja-JP" altLang="en-US" sz="3000" dirty="0"/>
              <a:t>」の目標量の</a:t>
            </a:r>
            <a:r>
              <a:rPr lang="en-US" altLang="ja-JP" sz="3000" dirty="0"/>
              <a:t>40</a:t>
            </a:r>
            <a:r>
              <a:rPr lang="ja-JP" altLang="en-US" sz="3000" dirty="0"/>
              <a:t>％以上を基準値とし、中学生は</a:t>
            </a:r>
            <a:r>
              <a:rPr lang="en-US" altLang="ja-JP" sz="3000" dirty="0"/>
              <a:t>40</a:t>
            </a:r>
            <a:r>
              <a:rPr lang="ja-JP" altLang="en-US" sz="3000" dirty="0"/>
              <a:t>％を超えて</a:t>
            </a:r>
            <a:r>
              <a:rPr lang="ja-JP" altLang="en-US" sz="3000" dirty="0" smtClean="0"/>
              <a:t>いるが</a:t>
            </a:r>
            <a:r>
              <a:rPr lang="ja-JP" altLang="en-US" sz="3000" dirty="0"/>
              <a:t>、献立作成の実情に鑑み、「食事摂取基準」の目標量の</a:t>
            </a:r>
            <a:r>
              <a:rPr lang="en-US" altLang="ja-JP" sz="3000" dirty="0"/>
              <a:t>40</a:t>
            </a:r>
            <a:r>
              <a:rPr lang="ja-JP" altLang="en-US" sz="3000" dirty="0"/>
              <a:t>％以上を</a:t>
            </a:r>
            <a:r>
              <a:rPr lang="ja-JP" altLang="en-US" sz="3000" dirty="0" smtClean="0"/>
              <a:t>基準値</a:t>
            </a:r>
            <a:r>
              <a:rPr lang="ja-JP" altLang="en-US" sz="3000" dirty="0"/>
              <a:t>とした。</a:t>
            </a:r>
            <a:endParaRPr kumimoji="1" lang="ja-JP" altLang="en-US" sz="3000" dirty="0">
              <a:latin typeface="ＭＳ Ｐゴシック" panose="020B0600070205080204" pitchFamily="50" charset="-128"/>
              <a:ea typeface="ＭＳ Ｐゴシック" panose="020B0600070205080204" pitchFamily="50" charset="-128"/>
            </a:endParaRPr>
          </a:p>
        </p:txBody>
      </p:sp>
      <p:sp>
        <p:nvSpPr>
          <p:cNvPr id="4" name="タイトル 1"/>
          <p:cNvSpPr txBox="1">
            <a:spLocks/>
          </p:cNvSpPr>
          <p:nvPr/>
        </p:nvSpPr>
        <p:spPr>
          <a:xfrm>
            <a:off x="720730" y="3501008"/>
            <a:ext cx="7702537" cy="9619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latin typeface="ＤＨＰ特太ゴシック体" panose="020B0500000000000000" pitchFamily="50" charset="-128"/>
                <a:ea typeface="ＤＨＰ特太ゴシック体" panose="020B0500000000000000" pitchFamily="50" charset="-128"/>
              </a:rPr>
              <a:t>亜鉛</a:t>
            </a:r>
            <a:endParaRPr lang="ja-JP" altLang="en-US" dirty="0">
              <a:latin typeface="ＤＨＰ特太ゴシック体" panose="020B0500000000000000" pitchFamily="50" charset="-128"/>
              <a:ea typeface="ＤＨＰ特太ゴシック体" panose="020B0500000000000000" pitchFamily="50" charset="-128"/>
            </a:endParaRPr>
          </a:p>
        </p:txBody>
      </p:sp>
      <p:sp>
        <p:nvSpPr>
          <p:cNvPr id="5" name="コンテンツ プレースホルダー 2"/>
          <p:cNvSpPr txBox="1">
            <a:spLocks/>
          </p:cNvSpPr>
          <p:nvPr/>
        </p:nvSpPr>
        <p:spPr>
          <a:xfrm>
            <a:off x="179512" y="4293096"/>
            <a:ext cx="8789186" cy="2367089"/>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sz="3000" dirty="0" smtClean="0"/>
              <a:t>「昼食必要摂取量」を算出すると、「食事摂取基準」の推奨量の３分の１以下であるが、望ましい献立としての栄養バランスの観点から、「食事摂取基準」の推奨量の３分の１を学校給食において配慮すべき値とした。</a:t>
            </a:r>
            <a:endParaRPr lang="ja-JP" altLang="en-US" sz="3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11451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8543" y="165009"/>
            <a:ext cx="8361929" cy="815720"/>
          </a:xfrm>
        </p:spPr>
        <p:txBody>
          <a:bodyPr anchor="ctr">
            <a:normAutofit fontScale="90000"/>
          </a:bodyPr>
          <a:lstStyle/>
          <a:p>
            <a:r>
              <a:rPr lang="ja-JP" altLang="en-US" dirty="0"/>
              <a:t>学校給食における食品構成について</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179512" y="980729"/>
            <a:ext cx="8784976" cy="5760640"/>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solidFill>
                  <a:schemeClr val="tx1"/>
                </a:solidFill>
              </a:rPr>
              <a:t>食品構成については、「学校給食摂取基準」を踏まえ、多様な食品を</a:t>
            </a:r>
            <a:r>
              <a:rPr lang="ja-JP" altLang="en-US" dirty="0" smtClean="0">
                <a:solidFill>
                  <a:schemeClr val="tx1"/>
                </a:solidFill>
              </a:rPr>
              <a:t>適切に</a:t>
            </a:r>
            <a:r>
              <a:rPr lang="ja-JP" altLang="en-US" dirty="0">
                <a:solidFill>
                  <a:schemeClr val="tx1"/>
                </a:solidFill>
              </a:rPr>
              <a:t>組み合わせて、児童生徒が各栄養素をバランス良く摂取しつつ</a:t>
            </a:r>
            <a:r>
              <a:rPr lang="ja-JP" altLang="en-US" dirty="0" smtClean="0">
                <a:solidFill>
                  <a:schemeClr val="tx1"/>
                </a:solidFill>
              </a:rPr>
              <a:t>、様々</a:t>
            </a:r>
            <a:r>
              <a:rPr lang="ja-JP" altLang="en-US" dirty="0">
                <a:solidFill>
                  <a:schemeClr val="tx1"/>
                </a:solidFill>
              </a:rPr>
              <a:t>な</a:t>
            </a:r>
            <a:r>
              <a:rPr lang="ja-JP" altLang="en-US" dirty="0" smtClean="0">
                <a:solidFill>
                  <a:schemeClr val="tx1"/>
                </a:solidFill>
              </a:rPr>
              <a:t>食に</a:t>
            </a:r>
            <a:r>
              <a:rPr lang="ja-JP" altLang="en-US" dirty="0">
                <a:solidFill>
                  <a:schemeClr val="tx1"/>
                </a:solidFill>
              </a:rPr>
              <a:t>触れることができるようにすること</a:t>
            </a:r>
            <a:r>
              <a:rPr lang="ja-JP" altLang="en-US" dirty="0" smtClean="0">
                <a:solidFill>
                  <a:schemeClr val="tx1"/>
                </a:solidFill>
              </a:rPr>
              <a:t>。また</a:t>
            </a:r>
            <a:r>
              <a:rPr lang="ja-JP" altLang="en-US" dirty="0">
                <a:solidFill>
                  <a:schemeClr val="tx1"/>
                </a:solidFill>
              </a:rPr>
              <a:t>、これらを活用した食に</a:t>
            </a:r>
            <a:r>
              <a:rPr lang="ja-JP" altLang="en-US" dirty="0" smtClean="0">
                <a:solidFill>
                  <a:schemeClr val="tx1"/>
                </a:solidFill>
              </a:rPr>
              <a:t>関する指導</a:t>
            </a:r>
            <a:r>
              <a:rPr lang="ja-JP" altLang="en-US" dirty="0">
                <a:solidFill>
                  <a:schemeClr val="tx1"/>
                </a:solidFill>
              </a:rPr>
              <a:t>や食事内容の充実を図ること</a:t>
            </a:r>
            <a:r>
              <a:rPr lang="ja-JP" altLang="en-US" dirty="0" smtClean="0">
                <a:solidFill>
                  <a:schemeClr val="tx1"/>
                </a:solidFill>
              </a:rPr>
              <a:t>。なお</a:t>
            </a:r>
            <a:r>
              <a:rPr lang="ja-JP" altLang="en-US" dirty="0">
                <a:solidFill>
                  <a:schemeClr val="tx1"/>
                </a:solidFill>
              </a:rPr>
              <a:t>、多様な食品とは、食品群であれば</a:t>
            </a:r>
            <a:r>
              <a:rPr lang="ja-JP" altLang="en-US" dirty="0" smtClean="0">
                <a:solidFill>
                  <a:schemeClr val="tx1"/>
                </a:solidFill>
              </a:rPr>
              <a:t>、例えば</a:t>
            </a:r>
            <a:r>
              <a:rPr lang="ja-JP" altLang="en-US" dirty="0">
                <a:solidFill>
                  <a:schemeClr val="tx1"/>
                </a:solidFill>
              </a:rPr>
              <a:t>、穀類、野菜類、豆類、果実類、きのこ類、藻類、魚介類、肉類、</a:t>
            </a:r>
            <a:r>
              <a:rPr lang="ja-JP" altLang="en-US" dirty="0" smtClean="0">
                <a:solidFill>
                  <a:schemeClr val="tx1"/>
                </a:solidFill>
              </a:rPr>
              <a:t>卵類</a:t>
            </a:r>
            <a:r>
              <a:rPr lang="ja-JP" altLang="en-US" dirty="0">
                <a:solidFill>
                  <a:schemeClr val="tx1"/>
                </a:solidFill>
              </a:rPr>
              <a:t>及び乳類などであり、また、食品名であれば、例えば穀類については、</a:t>
            </a:r>
            <a:r>
              <a:rPr lang="ja-JP" altLang="en-US" dirty="0" smtClean="0">
                <a:solidFill>
                  <a:schemeClr val="tx1"/>
                </a:solidFill>
              </a:rPr>
              <a:t>精白</a:t>
            </a:r>
            <a:r>
              <a:rPr lang="ja-JP" altLang="en-US" dirty="0">
                <a:solidFill>
                  <a:schemeClr val="tx1"/>
                </a:solidFill>
              </a:rPr>
              <a:t>米、食パン、コッペパン、うどん、中華めんなどである</a:t>
            </a:r>
            <a:r>
              <a:rPr lang="ja-JP" altLang="en-US" dirty="0" smtClean="0">
                <a:solidFill>
                  <a:schemeClr val="tx1"/>
                </a:solidFill>
              </a:rPr>
              <a:t>。</a:t>
            </a:r>
            <a:endParaRPr lang="ja-JP" altLang="en-US" dirty="0">
              <a:solidFill>
                <a:schemeClr val="tx1"/>
              </a:solidFill>
            </a:endParaRPr>
          </a:p>
        </p:txBody>
      </p:sp>
    </p:spTree>
    <p:extLst>
      <p:ext uri="{BB962C8B-B14F-4D97-AF65-F5344CB8AC3E}">
        <p14:creationId xmlns:p14="http://schemas.microsoft.com/office/powerpoint/2010/main" val="3599748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036" y="116633"/>
            <a:ext cx="8361929" cy="648072"/>
          </a:xfrm>
        </p:spPr>
        <p:txBody>
          <a:bodyPr anchor="ctr">
            <a:normAutofit fontScale="90000"/>
          </a:bodyPr>
          <a:lstStyle/>
          <a:p>
            <a:r>
              <a:rPr lang="ja-JP" altLang="en-US" dirty="0"/>
              <a:t>学校給食における食品構成について</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215516" y="908721"/>
            <a:ext cx="8712968" cy="5688632"/>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smtClean="0"/>
              <a:t>また</a:t>
            </a:r>
            <a:r>
              <a:rPr lang="ja-JP" altLang="en-US" dirty="0"/>
              <a:t>、各地域の実情や家庭における食生活の実態把握の上、日本型</a:t>
            </a:r>
            <a:r>
              <a:rPr lang="ja-JP" altLang="en-US" dirty="0" smtClean="0"/>
              <a:t>食生活の</a:t>
            </a:r>
            <a:r>
              <a:rPr lang="ja-JP" altLang="en-US" dirty="0"/>
              <a:t>実践、我が国の伝統的な食文化の継承について十分配慮すること。</a:t>
            </a:r>
          </a:p>
          <a:p>
            <a:r>
              <a:rPr lang="ja-JP" altLang="en-US" dirty="0"/>
              <a:t>さらに、「食事状況調査」の結果によれば、学校給食のない日は</a:t>
            </a:r>
            <a:r>
              <a:rPr lang="ja-JP" altLang="en-US" dirty="0" smtClean="0"/>
              <a:t>カルシウム</a:t>
            </a:r>
            <a:r>
              <a:rPr lang="ja-JP" altLang="en-US" dirty="0"/>
              <a:t>不足が顕著であり、カルシウム摂取に効果的である牛乳等についての</a:t>
            </a:r>
            <a:r>
              <a:rPr lang="ja-JP" altLang="en-US" dirty="0" smtClean="0"/>
              <a:t>使用に</a:t>
            </a:r>
            <a:r>
              <a:rPr lang="ja-JP" altLang="en-US" dirty="0"/>
              <a:t>配慮すること。なお、家庭の食事においてカルシウムの摂取が不足して</a:t>
            </a:r>
            <a:r>
              <a:rPr lang="ja-JP" altLang="en-US" dirty="0" smtClean="0"/>
              <a:t>いる</a:t>
            </a:r>
            <a:r>
              <a:rPr lang="ja-JP" altLang="en-US" dirty="0"/>
              <a:t>地域にあっては、積極的に牛乳、調理用牛乳、乳製品、小魚等について</a:t>
            </a:r>
            <a:r>
              <a:rPr lang="ja-JP" altLang="en-US" dirty="0" smtClean="0"/>
              <a:t>の使用</a:t>
            </a:r>
            <a:r>
              <a:rPr lang="ja-JP" altLang="en-US" dirty="0"/>
              <a:t>に配慮すること。</a:t>
            </a:r>
            <a:endParaRPr kumimoji="1" lang="ja-JP" altLang="en-US" sz="3200" dirty="0"/>
          </a:p>
        </p:txBody>
      </p:sp>
    </p:spTree>
    <p:extLst>
      <p:ext uri="{BB962C8B-B14F-4D97-AF65-F5344CB8AC3E}">
        <p14:creationId xmlns:p14="http://schemas.microsoft.com/office/powerpoint/2010/main" val="12415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756" y="116632"/>
            <a:ext cx="8964487" cy="1296144"/>
          </a:xfrm>
        </p:spPr>
        <p:txBody>
          <a:bodyPr>
            <a:normAutofit/>
          </a:bodyPr>
          <a:lstStyle/>
          <a:p>
            <a:r>
              <a:rPr lang="ja-JP" altLang="en-US" sz="3700" dirty="0"/>
              <a:t>学校給食の食事内容の充実等に</a:t>
            </a:r>
            <a:r>
              <a:rPr lang="ja-JP" altLang="en-US" sz="3700" dirty="0" smtClean="0"/>
              <a:t>ついて</a:t>
            </a:r>
            <a:r>
              <a:rPr lang="en-US" altLang="ja-JP" sz="3700" dirty="0" smtClean="0"/>
              <a:t>(</a:t>
            </a:r>
            <a:r>
              <a:rPr lang="ja-JP" altLang="en-US" sz="3700" dirty="0" smtClean="0"/>
              <a:t>１</a:t>
            </a:r>
            <a:r>
              <a:rPr lang="en-US" altLang="ja-JP" sz="3700"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378333" y="1412776"/>
            <a:ext cx="8387334" cy="4988024"/>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solidFill>
                  <a:schemeClr val="tx1"/>
                </a:solidFill>
              </a:rPr>
              <a:t>学校給食の食事内容については、学校における食育の推進を図る観点</a:t>
            </a:r>
            <a:r>
              <a:rPr lang="ja-JP" altLang="en-US" dirty="0" smtClean="0">
                <a:solidFill>
                  <a:schemeClr val="tx1"/>
                </a:solidFill>
              </a:rPr>
              <a:t>から</a:t>
            </a:r>
            <a:r>
              <a:rPr lang="ja-JP" altLang="en-US" dirty="0">
                <a:solidFill>
                  <a:schemeClr val="tx1"/>
                </a:solidFill>
              </a:rPr>
              <a:t>、学級担任や教科担任と栄養教諭等とが連携しつつ、給食時間はもと</a:t>
            </a:r>
            <a:r>
              <a:rPr lang="ja-JP" altLang="en-US" dirty="0" smtClean="0">
                <a:solidFill>
                  <a:schemeClr val="tx1"/>
                </a:solidFill>
              </a:rPr>
              <a:t>より</a:t>
            </a:r>
            <a:r>
              <a:rPr lang="ja-JP" altLang="en-US" dirty="0">
                <a:solidFill>
                  <a:schemeClr val="tx1"/>
                </a:solidFill>
              </a:rPr>
              <a:t>、各教科等において、学校給食を活用した食に関する指導を効果的に</a:t>
            </a:r>
            <a:r>
              <a:rPr lang="ja-JP" altLang="en-US" dirty="0" smtClean="0">
                <a:solidFill>
                  <a:schemeClr val="tx1"/>
                </a:solidFill>
              </a:rPr>
              <a:t>行える</a:t>
            </a:r>
            <a:r>
              <a:rPr lang="ja-JP" altLang="en-US" dirty="0">
                <a:solidFill>
                  <a:schemeClr val="tx1"/>
                </a:solidFill>
              </a:rPr>
              <a:t>よう配慮すること。</a:t>
            </a:r>
          </a:p>
          <a:p>
            <a:r>
              <a:rPr lang="ja-JP" altLang="en-US" dirty="0">
                <a:solidFill>
                  <a:schemeClr val="tx1"/>
                </a:solidFill>
              </a:rPr>
              <a:t>また、食に関する指導の全体計画と各教科等の年間指導計画等とを</a:t>
            </a:r>
            <a:r>
              <a:rPr lang="ja-JP" altLang="en-US" dirty="0" smtClean="0">
                <a:solidFill>
                  <a:schemeClr val="tx1"/>
                </a:solidFill>
              </a:rPr>
              <a:t>関連付けながら</a:t>
            </a:r>
            <a:r>
              <a:rPr lang="ja-JP" altLang="en-US" dirty="0">
                <a:solidFill>
                  <a:schemeClr val="tx1"/>
                </a:solidFill>
              </a:rPr>
              <a:t>、指導が行われるよう留意すること。</a:t>
            </a:r>
            <a:endParaRPr kumimoji="1" lang="ja-JP" altLang="en-US" sz="32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059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756" y="980728"/>
            <a:ext cx="8964487" cy="5688632"/>
          </a:xfrm>
        </p:spPr>
        <p:style>
          <a:lnRef idx="1">
            <a:schemeClr val="accent3"/>
          </a:lnRef>
          <a:fillRef idx="2">
            <a:schemeClr val="accent3"/>
          </a:fillRef>
          <a:effectRef idx="1">
            <a:schemeClr val="accent3"/>
          </a:effectRef>
          <a:fontRef idx="minor">
            <a:schemeClr val="dk1"/>
          </a:fontRef>
        </p:style>
        <p:txBody>
          <a:bodyPr anchor="ctr">
            <a:noAutofit/>
          </a:bodyPr>
          <a:lstStyle/>
          <a:p>
            <a:pPr marL="514350" indent="-514350">
              <a:buFont typeface="+mj-ea"/>
              <a:buAutoNum type="circleNumDbPlain"/>
            </a:pPr>
            <a:r>
              <a:rPr lang="ja-JP" altLang="en-US" sz="3100" dirty="0" smtClean="0"/>
              <a:t>献立</a:t>
            </a:r>
            <a:r>
              <a:rPr lang="ja-JP" altLang="en-US" sz="3100" dirty="0"/>
              <a:t>に使用する食品や献立のねらいを明確にした献立計画を示す</a:t>
            </a:r>
            <a:r>
              <a:rPr lang="ja-JP" altLang="en-US" sz="3100" dirty="0" smtClean="0"/>
              <a:t>こと</a:t>
            </a:r>
            <a:r>
              <a:rPr lang="ja-JP" altLang="en-US" sz="3100" dirty="0"/>
              <a:t>。</a:t>
            </a:r>
          </a:p>
          <a:p>
            <a:pPr marL="514350" indent="-514350">
              <a:buFont typeface="+mj-ea"/>
              <a:buAutoNum type="circleNumDbPlain"/>
            </a:pPr>
            <a:r>
              <a:rPr lang="ja-JP" altLang="en-US" sz="3100" dirty="0" smtClean="0"/>
              <a:t>各教科</a:t>
            </a:r>
            <a:r>
              <a:rPr lang="ja-JP" altLang="en-US" sz="3100" dirty="0"/>
              <a:t>等の食に関する指導と意図的に関連させた献立作成とする</a:t>
            </a:r>
            <a:r>
              <a:rPr lang="ja-JP" altLang="en-US" sz="3100" dirty="0" smtClean="0"/>
              <a:t>こと</a:t>
            </a:r>
            <a:r>
              <a:rPr lang="ja-JP" altLang="en-US" sz="3100" dirty="0"/>
              <a:t>。</a:t>
            </a:r>
          </a:p>
          <a:p>
            <a:pPr marL="514350" indent="-514350">
              <a:buFont typeface="+mj-ea"/>
              <a:buAutoNum type="circleNumDbPlain"/>
            </a:pPr>
            <a:r>
              <a:rPr lang="ja-JP" altLang="en-US" sz="3100" dirty="0" smtClean="0"/>
              <a:t>地場</a:t>
            </a:r>
            <a:r>
              <a:rPr lang="ja-JP" altLang="en-US" sz="3100" dirty="0"/>
              <a:t>産物や郷土に伝わる料理を積極的に取り入れ、児童生徒が郷土</a:t>
            </a:r>
            <a:r>
              <a:rPr lang="ja-JP" altLang="en-US" sz="3100" dirty="0" smtClean="0"/>
              <a:t>に関心</a:t>
            </a:r>
            <a:r>
              <a:rPr lang="ja-JP" altLang="en-US" sz="3100" dirty="0"/>
              <a:t>を寄せる心を育むとともに、地域の食文化の継承につながるよう</a:t>
            </a:r>
            <a:r>
              <a:rPr lang="ja-JP" altLang="en-US" sz="3100" dirty="0" smtClean="0"/>
              <a:t>配慮</a:t>
            </a:r>
            <a:r>
              <a:rPr lang="ja-JP" altLang="en-US" sz="3100" dirty="0"/>
              <a:t>すること。</a:t>
            </a:r>
          </a:p>
          <a:p>
            <a:pPr marL="514350" indent="-514350">
              <a:buFont typeface="+mj-ea"/>
              <a:buAutoNum type="circleNumDbPlain"/>
            </a:pPr>
            <a:r>
              <a:rPr lang="ja-JP" altLang="en-US" sz="3100" dirty="0" smtClean="0"/>
              <a:t>児童</a:t>
            </a:r>
            <a:r>
              <a:rPr lang="ja-JP" altLang="en-US" sz="3100" dirty="0"/>
              <a:t>生徒が学校給食を通して、日常又は将来の食事作りにつなげる</a:t>
            </a:r>
            <a:r>
              <a:rPr lang="ja-JP" altLang="en-US" sz="3100" dirty="0" smtClean="0"/>
              <a:t>こと</a:t>
            </a:r>
            <a:r>
              <a:rPr lang="ja-JP" altLang="en-US" sz="3100" dirty="0"/>
              <a:t>ができるよう、献立名や食品名が明確な献立作成に努める</a:t>
            </a:r>
            <a:r>
              <a:rPr lang="ja-JP" altLang="en-US" sz="3100" dirty="0" smtClean="0"/>
              <a:t>こと。</a:t>
            </a:r>
            <a:endParaRPr kumimoji="1" lang="ja-JP" altLang="en-US" sz="3100" dirty="0">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0"/>
            <a:ext cx="8964487" cy="1143000"/>
          </a:xfrm>
        </p:spPr>
        <p:txBody>
          <a:bodyPr>
            <a:normAutofit/>
          </a:bodyPr>
          <a:lstStyle/>
          <a:p>
            <a:r>
              <a:rPr lang="ja-JP" altLang="en-US" sz="3700" dirty="0"/>
              <a:t>学校給食の食事内容の充実等に</a:t>
            </a:r>
            <a:r>
              <a:rPr lang="ja-JP" altLang="en-US" sz="3700" dirty="0" smtClean="0"/>
              <a:t>ついて</a:t>
            </a:r>
            <a:r>
              <a:rPr lang="en-US" altLang="ja-JP" sz="3700" dirty="0" smtClean="0"/>
              <a:t>(</a:t>
            </a:r>
            <a:r>
              <a:rPr lang="ja-JP" altLang="en-US" sz="3700" dirty="0" smtClean="0"/>
              <a:t>１</a:t>
            </a:r>
            <a:r>
              <a:rPr lang="en-US" altLang="ja-JP" sz="3700"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829019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72814" y="404664"/>
            <a:ext cx="8229600" cy="1069848"/>
          </a:xfrm>
        </p:spPr>
        <p:txBody>
          <a:bodyPr>
            <a:normAutofit/>
          </a:bodyPr>
          <a:lstStyle/>
          <a:p>
            <a:pPr algn="ctr"/>
            <a:r>
              <a:rPr kumimoji="1" lang="ja-JP" altLang="en-US" sz="6000" dirty="0" smtClean="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rPr>
              <a:t>学校給食の栄養管理</a:t>
            </a:r>
            <a:endParaRPr kumimoji="1" lang="ja-JP" altLang="en-US" sz="6000" dirty="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endParaRPr>
          </a:p>
        </p:txBody>
      </p:sp>
      <p:sp>
        <p:nvSpPr>
          <p:cNvPr id="5" name="タイトル 1"/>
          <p:cNvSpPr txBox="1">
            <a:spLocks/>
          </p:cNvSpPr>
          <p:nvPr/>
        </p:nvSpPr>
        <p:spPr>
          <a:xfrm>
            <a:off x="251520" y="2708920"/>
            <a:ext cx="8686800" cy="12961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800" dirty="0" smtClean="0"/>
              <a:t>学校給食実施基準の</a:t>
            </a:r>
          </a:p>
          <a:p>
            <a:r>
              <a:rPr lang="ja-JP" altLang="en-US" sz="4800" dirty="0" smtClean="0"/>
              <a:t>一部改正について</a:t>
            </a:r>
            <a:endParaRPr lang="ja-JP" altLang="en-US" sz="4800" dirty="0"/>
          </a:p>
        </p:txBody>
      </p:sp>
    </p:spTree>
    <p:extLst>
      <p:ext uri="{BB962C8B-B14F-4D97-AF65-F5344CB8AC3E}">
        <p14:creationId xmlns:p14="http://schemas.microsoft.com/office/powerpoint/2010/main" val="1608481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756" y="1052736"/>
            <a:ext cx="8964487" cy="5616624"/>
          </a:xfrm>
        </p:spPr>
        <p:style>
          <a:lnRef idx="1">
            <a:schemeClr val="accent3"/>
          </a:lnRef>
          <a:fillRef idx="2">
            <a:schemeClr val="accent3"/>
          </a:fillRef>
          <a:effectRef idx="1">
            <a:schemeClr val="accent3"/>
          </a:effectRef>
          <a:fontRef idx="minor">
            <a:schemeClr val="dk1"/>
          </a:fontRef>
        </p:style>
        <p:txBody>
          <a:bodyPr anchor="ctr">
            <a:noAutofit/>
          </a:bodyPr>
          <a:lstStyle/>
          <a:p>
            <a:pPr marL="514350" indent="-514350">
              <a:buFont typeface="+mj-ea"/>
              <a:buAutoNum type="circleNumDbPlain" startAt="5"/>
            </a:pPr>
            <a:r>
              <a:rPr lang="ja-JP" altLang="en-US" sz="3100" dirty="0">
                <a:solidFill>
                  <a:schemeClr val="tx1"/>
                </a:solidFill>
              </a:rPr>
              <a:t>食物アレルギー等のある児童生徒に対しては、校内において校長、</a:t>
            </a:r>
            <a:r>
              <a:rPr lang="ja-JP" altLang="en-US" sz="3100" dirty="0" smtClean="0">
                <a:solidFill>
                  <a:schemeClr val="tx1"/>
                </a:solidFill>
              </a:rPr>
              <a:t>学級</a:t>
            </a:r>
            <a:r>
              <a:rPr lang="ja-JP" altLang="en-US" sz="3100" dirty="0">
                <a:solidFill>
                  <a:schemeClr val="tx1"/>
                </a:solidFill>
              </a:rPr>
              <a:t>担任、栄養教諭、学校栄養職員、養護教諭、学校医等による指導</a:t>
            </a:r>
            <a:r>
              <a:rPr lang="ja-JP" altLang="en-US" sz="3100" dirty="0" smtClean="0">
                <a:solidFill>
                  <a:schemeClr val="tx1"/>
                </a:solidFill>
              </a:rPr>
              <a:t>体制を</a:t>
            </a:r>
            <a:r>
              <a:rPr lang="ja-JP" altLang="en-US" sz="3100" dirty="0">
                <a:solidFill>
                  <a:schemeClr val="tx1"/>
                </a:solidFill>
              </a:rPr>
              <a:t>整備し、保護者や主治医との連携を図りつつ、可能な限り、個々の</a:t>
            </a:r>
            <a:r>
              <a:rPr lang="ja-JP" altLang="en-US" sz="3100" dirty="0" smtClean="0">
                <a:solidFill>
                  <a:schemeClr val="tx1"/>
                </a:solidFill>
              </a:rPr>
              <a:t>児童</a:t>
            </a:r>
            <a:r>
              <a:rPr lang="ja-JP" altLang="en-US" sz="3100" dirty="0">
                <a:solidFill>
                  <a:schemeClr val="tx1"/>
                </a:solidFill>
              </a:rPr>
              <a:t>生徒の状況に応じた対応に努めること。なお、実施に当たっては、</a:t>
            </a:r>
            <a:r>
              <a:rPr lang="ja-JP" altLang="en-US" sz="3100" dirty="0" smtClean="0">
                <a:solidFill>
                  <a:schemeClr val="tx1"/>
                </a:solidFill>
              </a:rPr>
              <a:t>公益</a:t>
            </a:r>
            <a:r>
              <a:rPr lang="ja-JP" altLang="en-US" sz="3100" dirty="0">
                <a:solidFill>
                  <a:schemeClr val="tx1"/>
                </a:solidFill>
              </a:rPr>
              <a:t>財団法人日本学校保健会で取りまとめられた「学校生活管理指導表（</a:t>
            </a:r>
            <a:r>
              <a:rPr lang="ja-JP" altLang="en-US" sz="3100" dirty="0" smtClean="0">
                <a:solidFill>
                  <a:schemeClr val="tx1"/>
                </a:solidFill>
              </a:rPr>
              <a:t>アレルギー</a:t>
            </a:r>
            <a:r>
              <a:rPr lang="ja-JP" altLang="en-US" sz="3100" dirty="0">
                <a:solidFill>
                  <a:schemeClr val="tx1"/>
                </a:solidFill>
              </a:rPr>
              <a:t>疾患用）」及び「学校のアレルギー疾患に対する取り組み</a:t>
            </a:r>
            <a:r>
              <a:rPr lang="ja-JP" altLang="en-US" sz="3100" dirty="0" smtClean="0">
                <a:solidFill>
                  <a:schemeClr val="tx1"/>
                </a:solidFill>
              </a:rPr>
              <a:t>ガイドライン</a:t>
            </a:r>
            <a:r>
              <a:rPr lang="ja-JP" altLang="en-US" sz="3100" dirty="0">
                <a:solidFill>
                  <a:schemeClr val="tx1"/>
                </a:solidFill>
              </a:rPr>
              <a:t>」並びに文部科学省が作成した「学校給食における食物</a:t>
            </a:r>
            <a:r>
              <a:rPr lang="ja-JP" altLang="en-US" sz="3100" dirty="0" smtClean="0">
                <a:solidFill>
                  <a:schemeClr val="tx1"/>
                </a:solidFill>
              </a:rPr>
              <a:t>アレルギー</a:t>
            </a:r>
            <a:r>
              <a:rPr lang="ja-JP" altLang="en-US" sz="3100" dirty="0">
                <a:solidFill>
                  <a:schemeClr val="tx1"/>
                </a:solidFill>
              </a:rPr>
              <a:t>対応指針」を参考とすること。</a:t>
            </a:r>
            <a:endParaRPr kumimoji="1" lang="ja-JP" altLang="en-US" sz="31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5" y="274638"/>
            <a:ext cx="8964487" cy="778098"/>
          </a:xfrm>
        </p:spPr>
        <p:txBody>
          <a:bodyPr>
            <a:normAutofit/>
          </a:bodyPr>
          <a:lstStyle/>
          <a:p>
            <a:r>
              <a:rPr lang="ja-JP" altLang="en-US" sz="3700" dirty="0"/>
              <a:t>学校給食の食事内容の充実等に</a:t>
            </a:r>
            <a:r>
              <a:rPr lang="ja-JP" altLang="en-US" sz="3700" dirty="0" smtClean="0"/>
              <a:t>ついて</a:t>
            </a:r>
            <a:r>
              <a:rPr lang="en-US" altLang="ja-JP" sz="3700" dirty="0" smtClean="0"/>
              <a:t>(</a:t>
            </a:r>
            <a:r>
              <a:rPr lang="ja-JP" altLang="en-US" sz="3700" dirty="0" smtClean="0"/>
              <a:t>１</a:t>
            </a:r>
            <a:r>
              <a:rPr lang="en-US" altLang="ja-JP" sz="3700"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1740641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756" y="980728"/>
            <a:ext cx="8964487" cy="5688632"/>
          </a:xfrm>
        </p:spPr>
        <p:style>
          <a:lnRef idx="1">
            <a:schemeClr val="accent3"/>
          </a:lnRef>
          <a:fillRef idx="2">
            <a:schemeClr val="accent3"/>
          </a:fillRef>
          <a:effectRef idx="1">
            <a:schemeClr val="accent3"/>
          </a:effectRef>
          <a:fontRef idx="minor">
            <a:schemeClr val="dk1"/>
          </a:fontRef>
        </p:style>
        <p:txBody>
          <a:bodyPr anchor="ctr">
            <a:noAutofit/>
          </a:bodyPr>
          <a:lstStyle/>
          <a:p>
            <a:pPr marL="0" indent="0">
              <a:buNone/>
            </a:pPr>
            <a:r>
              <a:rPr lang="ja-JP" altLang="en-US" dirty="0"/>
              <a:t>献立作成に当たっては、常に食品の組合せ、調理方法等の改善を図る</a:t>
            </a:r>
            <a:r>
              <a:rPr lang="ja-JP" altLang="en-US" dirty="0" smtClean="0"/>
              <a:t>ととも</a:t>
            </a:r>
            <a:r>
              <a:rPr lang="ja-JP" altLang="en-US" dirty="0"/>
              <a:t>に、児童生徒のし好の偏りをなくすよう配慮すること。</a:t>
            </a:r>
          </a:p>
          <a:p>
            <a:pPr marL="514350" indent="-514350">
              <a:buFont typeface="+mj-ea"/>
              <a:buAutoNum type="circleNumDbPlain"/>
            </a:pPr>
            <a:r>
              <a:rPr lang="ja-JP" altLang="en-US" dirty="0" smtClean="0"/>
              <a:t>魅力</a:t>
            </a:r>
            <a:r>
              <a:rPr lang="ja-JP" altLang="en-US" dirty="0"/>
              <a:t>あるおいしい給食となるよう、調理技術の向上に努めること。</a:t>
            </a:r>
          </a:p>
          <a:p>
            <a:pPr marL="514350" indent="-514350">
              <a:buFont typeface="+mj-ea"/>
              <a:buAutoNum type="circleNumDbPlain"/>
            </a:pPr>
            <a:r>
              <a:rPr lang="ja-JP" altLang="en-US" dirty="0" smtClean="0"/>
              <a:t>食事</a:t>
            </a:r>
            <a:r>
              <a:rPr lang="ja-JP" altLang="en-US" dirty="0"/>
              <a:t>は調理後できるだけ短時間に適温で提供すること。調理に</a:t>
            </a:r>
            <a:r>
              <a:rPr lang="ja-JP" altLang="en-US" dirty="0" smtClean="0"/>
              <a:t>当たって</a:t>
            </a:r>
            <a:r>
              <a:rPr lang="ja-JP" altLang="en-US" dirty="0"/>
              <a:t>は、衛生・安全に十分配慮すること。</a:t>
            </a:r>
          </a:p>
          <a:p>
            <a:pPr marL="514350" indent="-514350">
              <a:buFont typeface="+mj-ea"/>
              <a:buAutoNum type="circleNumDbPlain"/>
            </a:pPr>
            <a:r>
              <a:rPr lang="ja-JP" altLang="en-US" dirty="0" smtClean="0"/>
              <a:t>家庭</a:t>
            </a:r>
            <a:r>
              <a:rPr lang="ja-JP" altLang="en-US" dirty="0"/>
              <a:t>における日常の食生活の指標になるように配慮すること。</a:t>
            </a:r>
            <a:endParaRPr kumimoji="1" lang="ja-JP" altLang="en-US" sz="3100" dirty="0">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0"/>
            <a:ext cx="8964487" cy="1143000"/>
          </a:xfrm>
        </p:spPr>
        <p:txBody>
          <a:bodyPr>
            <a:normAutofit/>
          </a:bodyPr>
          <a:lstStyle/>
          <a:p>
            <a:r>
              <a:rPr lang="ja-JP" altLang="en-US" sz="3700" dirty="0"/>
              <a:t>学校給食の食事内容の充実等に</a:t>
            </a:r>
            <a:r>
              <a:rPr lang="ja-JP" altLang="en-US" sz="3700" dirty="0" smtClean="0"/>
              <a:t>ついて</a:t>
            </a:r>
            <a:r>
              <a:rPr lang="en-US" altLang="ja-JP" sz="3700" dirty="0" smtClean="0"/>
              <a:t>(</a:t>
            </a:r>
            <a:r>
              <a:rPr lang="ja-JP" altLang="en-US" sz="3700" dirty="0" smtClean="0"/>
              <a:t>２</a:t>
            </a:r>
            <a:r>
              <a:rPr lang="en-US" altLang="ja-JP" sz="3700"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2751262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9" y="980728"/>
            <a:ext cx="8496944" cy="5688632"/>
          </a:xfrm>
        </p:spPr>
        <p:style>
          <a:lnRef idx="1">
            <a:schemeClr val="accent3"/>
          </a:lnRef>
          <a:fillRef idx="2">
            <a:schemeClr val="accent3"/>
          </a:fillRef>
          <a:effectRef idx="1">
            <a:schemeClr val="accent3"/>
          </a:effectRef>
          <a:fontRef idx="minor">
            <a:schemeClr val="dk1"/>
          </a:fontRef>
        </p:style>
        <p:txBody>
          <a:bodyPr anchor="ctr">
            <a:noAutofit/>
          </a:bodyPr>
          <a:lstStyle/>
          <a:p>
            <a:pPr marL="0" indent="0">
              <a:buNone/>
            </a:pPr>
            <a:r>
              <a:rPr lang="ja-JP" altLang="en-US" dirty="0"/>
              <a:t>（３） 学校給食に使用する食品については、食品衛生法（昭和２２年法律</a:t>
            </a:r>
            <a:r>
              <a:rPr lang="ja-JP" altLang="en-US" dirty="0" smtClean="0"/>
              <a:t>第２３３号</a:t>
            </a:r>
            <a:r>
              <a:rPr lang="ja-JP" altLang="en-US" dirty="0"/>
              <a:t>）第１１条第１項に基づく食品中の放射性物質の規格基準に適合</a:t>
            </a:r>
            <a:r>
              <a:rPr lang="ja-JP" altLang="en-US" dirty="0" smtClean="0"/>
              <a:t>して</a:t>
            </a:r>
            <a:r>
              <a:rPr lang="ja-JP" altLang="en-US" dirty="0"/>
              <a:t>いること。</a:t>
            </a:r>
          </a:p>
          <a:p>
            <a:pPr marL="0" indent="0">
              <a:buNone/>
            </a:pPr>
            <a:r>
              <a:rPr lang="ja-JP" altLang="en-US" dirty="0"/>
              <a:t>（４） 食器具については、安全性が確保されたものであること。また、児童</a:t>
            </a:r>
            <a:r>
              <a:rPr lang="ja-JP" altLang="en-US" dirty="0" smtClean="0"/>
              <a:t>生徒</a:t>
            </a:r>
            <a:r>
              <a:rPr lang="ja-JP" altLang="en-US" dirty="0"/>
              <a:t>の望ましい食習慣の形成に資するため、料理形態に即した食器具の</a:t>
            </a:r>
            <a:r>
              <a:rPr lang="ja-JP" altLang="en-US" dirty="0" smtClean="0"/>
              <a:t>使用に</a:t>
            </a:r>
            <a:r>
              <a:rPr lang="ja-JP" altLang="en-US" dirty="0"/>
              <a:t>配慮するとともに、食文化の継承や地元で生産される食器具の使用に</a:t>
            </a:r>
            <a:r>
              <a:rPr lang="ja-JP" altLang="en-US" dirty="0" smtClean="0"/>
              <a:t>配慮</a:t>
            </a:r>
            <a:r>
              <a:rPr lang="ja-JP" altLang="en-US" dirty="0"/>
              <a:t>すること。</a:t>
            </a:r>
          </a:p>
          <a:p>
            <a:pPr marL="0" indent="0">
              <a:buNone/>
            </a:pPr>
            <a:r>
              <a:rPr lang="ja-JP" altLang="en-US" dirty="0"/>
              <a:t>（５） 喫食の場所については、食事にふさわしいものとなるよう改善工夫を</a:t>
            </a:r>
            <a:r>
              <a:rPr lang="ja-JP" altLang="en-US" dirty="0" smtClean="0"/>
              <a:t>行う</a:t>
            </a:r>
            <a:r>
              <a:rPr lang="ja-JP" altLang="en-US" dirty="0"/>
              <a:t>こと。</a:t>
            </a:r>
            <a:endParaRPr kumimoji="1" lang="ja-JP" altLang="en-US" sz="3100" dirty="0">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0"/>
            <a:ext cx="8964487" cy="1143000"/>
          </a:xfrm>
        </p:spPr>
        <p:txBody>
          <a:bodyPr>
            <a:normAutofit/>
          </a:bodyPr>
          <a:lstStyle/>
          <a:p>
            <a:r>
              <a:rPr lang="ja-JP" altLang="en-US" sz="3700" dirty="0"/>
              <a:t>学校給食の食事内容の充実等に</a:t>
            </a:r>
            <a:r>
              <a:rPr lang="ja-JP" altLang="en-US" sz="3700" dirty="0" smtClean="0"/>
              <a:t>ついて</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2951920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756" y="1143000"/>
            <a:ext cx="8964487" cy="5310336"/>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solidFill>
                  <a:schemeClr val="tx1"/>
                </a:solidFill>
              </a:rPr>
              <a:t>望ましい生活習慣を形成するため、適度な運動、調和のとれた食事、</a:t>
            </a:r>
            <a:r>
              <a:rPr lang="ja-JP" altLang="en-US" dirty="0" smtClean="0">
                <a:solidFill>
                  <a:schemeClr val="tx1"/>
                </a:solidFill>
              </a:rPr>
              <a:t>十分</a:t>
            </a:r>
            <a:r>
              <a:rPr lang="ja-JP" altLang="en-US" dirty="0">
                <a:solidFill>
                  <a:schemeClr val="tx1"/>
                </a:solidFill>
              </a:rPr>
              <a:t>な休養・睡眠という生活習慣全体を視野に入れた指導に配慮すること。</a:t>
            </a:r>
          </a:p>
          <a:p>
            <a:r>
              <a:rPr lang="ja-JP" altLang="en-US" dirty="0">
                <a:solidFill>
                  <a:schemeClr val="tx1"/>
                </a:solidFill>
              </a:rPr>
              <a:t>また、ナトリウム（食塩相当量）の摂取過剰や鉄の摂取不足など、</a:t>
            </a:r>
            <a:r>
              <a:rPr lang="ja-JP" altLang="en-US" dirty="0" smtClean="0">
                <a:solidFill>
                  <a:schemeClr val="tx1"/>
                </a:solidFill>
              </a:rPr>
              <a:t>学校給食</a:t>
            </a:r>
            <a:r>
              <a:rPr lang="ja-JP" altLang="en-US" dirty="0">
                <a:solidFill>
                  <a:schemeClr val="tx1"/>
                </a:solidFill>
              </a:rPr>
              <a:t>における対応のみでは限界がある栄養素もあるため、望ましい栄養</a:t>
            </a:r>
            <a:r>
              <a:rPr lang="ja-JP" altLang="en-US" dirty="0" smtClean="0">
                <a:solidFill>
                  <a:schemeClr val="tx1"/>
                </a:solidFill>
              </a:rPr>
              <a:t>バランス</a:t>
            </a:r>
            <a:r>
              <a:rPr lang="ja-JP" altLang="en-US" dirty="0">
                <a:solidFill>
                  <a:schemeClr val="tx1"/>
                </a:solidFill>
              </a:rPr>
              <a:t>について、児童生徒への食に関する指導のみならず、家庭への</a:t>
            </a:r>
            <a:r>
              <a:rPr lang="ja-JP" altLang="en-US" dirty="0" smtClean="0">
                <a:solidFill>
                  <a:schemeClr val="tx1"/>
                </a:solidFill>
              </a:rPr>
              <a:t>情報発信</a:t>
            </a:r>
            <a:r>
              <a:rPr lang="ja-JP" altLang="en-US" dirty="0">
                <a:solidFill>
                  <a:schemeClr val="tx1"/>
                </a:solidFill>
              </a:rPr>
              <a:t>を行うことにより、児童生徒の食生活全体の改善を促すことが</a:t>
            </a:r>
            <a:r>
              <a:rPr lang="ja-JP" altLang="en-US" dirty="0" smtClean="0">
                <a:solidFill>
                  <a:schemeClr val="tx1"/>
                </a:solidFill>
              </a:rPr>
              <a:t>望まれる</a:t>
            </a:r>
            <a:r>
              <a:rPr lang="ja-JP" altLang="en-US" dirty="0">
                <a:solidFill>
                  <a:schemeClr val="tx1"/>
                </a:solidFill>
              </a:rPr>
              <a:t>こと。</a:t>
            </a:r>
            <a:endParaRPr kumimoji="1" lang="ja-JP" altLang="en-US" sz="31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0"/>
            <a:ext cx="8964487" cy="1143000"/>
          </a:xfrm>
        </p:spPr>
        <p:txBody>
          <a:bodyPr>
            <a:normAutofit/>
          </a:bodyPr>
          <a:lstStyle/>
          <a:p>
            <a:r>
              <a:rPr lang="ja-JP" altLang="en-US" sz="3700" dirty="0"/>
              <a:t>学校給食の食事内容の充実等に</a:t>
            </a:r>
            <a:r>
              <a:rPr lang="ja-JP" altLang="en-US" sz="3700" dirty="0" smtClean="0"/>
              <a:t>ついて</a:t>
            </a:r>
            <a:r>
              <a:rPr lang="en-US" altLang="ja-JP" sz="3700" dirty="0" smtClean="0"/>
              <a:t>(</a:t>
            </a:r>
            <a:r>
              <a:rPr lang="ja-JP" altLang="en-US" sz="3700" dirty="0" smtClean="0"/>
              <a:t>６</a:t>
            </a:r>
            <a:r>
              <a:rPr lang="en-US" altLang="ja-JP" sz="3700"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1872195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5" y="1268760"/>
            <a:ext cx="8496945" cy="5400600"/>
          </a:xfrm>
        </p:spPr>
        <p:style>
          <a:lnRef idx="1">
            <a:schemeClr val="accent3"/>
          </a:lnRef>
          <a:fillRef idx="2">
            <a:schemeClr val="accent3"/>
          </a:fillRef>
          <a:effectRef idx="1">
            <a:schemeClr val="accent3"/>
          </a:effectRef>
          <a:fontRef idx="minor">
            <a:schemeClr val="dk1"/>
          </a:fontRef>
        </p:style>
        <p:txBody>
          <a:bodyPr anchor="ctr">
            <a:noAutofit/>
          </a:bodyPr>
          <a:lstStyle/>
          <a:p>
            <a:pPr marL="0" indent="0">
              <a:buNone/>
            </a:pPr>
            <a:r>
              <a:rPr lang="ja-JP" altLang="en-US" sz="3100" dirty="0" smtClean="0"/>
              <a:t>特別</a:t>
            </a:r>
            <a:r>
              <a:rPr lang="ja-JP" altLang="en-US" sz="3100" dirty="0"/>
              <a:t>支援学校の児童生徒については、障害の種類と程度が多様であり</a:t>
            </a:r>
            <a:r>
              <a:rPr lang="ja-JP" altLang="en-US" sz="3100" dirty="0" smtClean="0"/>
              <a:t>、身体</a:t>
            </a:r>
            <a:r>
              <a:rPr lang="ja-JP" altLang="en-US" sz="3100" dirty="0"/>
              <a:t>活動レベルも様々であることから、「学校給食摂取基準」の適用に</a:t>
            </a:r>
            <a:r>
              <a:rPr lang="ja-JP" altLang="en-US" sz="3100" dirty="0" smtClean="0"/>
              <a:t>当たって</a:t>
            </a:r>
            <a:r>
              <a:rPr lang="ja-JP" altLang="en-US" sz="3100" dirty="0"/>
              <a:t>は、児童生徒の個々の健康や生活活動等の実態並びに地域の実情</a:t>
            </a:r>
            <a:r>
              <a:rPr lang="ja-JP" altLang="en-US" sz="3100" dirty="0" smtClean="0"/>
              <a:t>等に</a:t>
            </a:r>
            <a:r>
              <a:rPr lang="ja-JP" altLang="en-US" sz="3100" dirty="0"/>
              <a:t>十分配慮し、弾力的に運用するとともに次の点に留意すること。</a:t>
            </a:r>
          </a:p>
          <a:p>
            <a:pPr marL="514350" indent="-514350">
              <a:buFont typeface="+mj-ea"/>
              <a:buAutoNum type="circleNumDbPlain"/>
            </a:pPr>
            <a:r>
              <a:rPr lang="ja-JP" altLang="en-US" sz="3100" dirty="0" smtClean="0"/>
              <a:t>障害</a:t>
            </a:r>
            <a:r>
              <a:rPr lang="ja-JP" altLang="en-US" sz="3100" dirty="0"/>
              <a:t>のある児童生徒が無理なく食べられるような献立及び調理に</a:t>
            </a:r>
            <a:r>
              <a:rPr lang="ja-JP" altLang="en-US" sz="3100" dirty="0" smtClean="0"/>
              <a:t>ついて</a:t>
            </a:r>
            <a:r>
              <a:rPr lang="ja-JP" altLang="en-US" sz="3100" dirty="0"/>
              <a:t>十分配慮すること。</a:t>
            </a:r>
          </a:p>
          <a:p>
            <a:pPr marL="514350" indent="-514350">
              <a:buFont typeface="+mj-ea"/>
              <a:buAutoNum type="circleNumDbPlain"/>
            </a:pPr>
            <a:r>
              <a:rPr lang="ja-JP" altLang="en-US" sz="3100" dirty="0" smtClean="0"/>
              <a:t>食</a:t>
            </a:r>
            <a:r>
              <a:rPr lang="ja-JP" altLang="en-US" sz="3100" dirty="0"/>
              <a:t>に関する指導の教材として、学校給食が障害に応じた効果的な</a:t>
            </a:r>
            <a:r>
              <a:rPr lang="ja-JP" altLang="en-US" sz="3100" dirty="0" smtClean="0"/>
              <a:t>教材と</a:t>
            </a:r>
            <a:r>
              <a:rPr lang="ja-JP" altLang="en-US" sz="3100" dirty="0"/>
              <a:t>なるよう創意工夫に努めること。</a:t>
            </a:r>
            <a:endParaRPr kumimoji="1" lang="ja-JP" altLang="en-US" sz="3100" dirty="0">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0"/>
            <a:ext cx="8964487" cy="1143000"/>
          </a:xfrm>
        </p:spPr>
        <p:txBody>
          <a:bodyPr>
            <a:normAutofit fontScale="90000"/>
          </a:bodyPr>
          <a:lstStyle/>
          <a:p>
            <a:r>
              <a:rPr lang="ja-JP" altLang="en-US" dirty="0"/>
              <a:t>特別支援学校に</a:t>
            </a:r>
            <a:r>
              <a:rPr lang="ja-JP" altLang="en-US" dirty="0" smtClean="0"/>
              <a:t>おける</a:t>
            </a:r>
            <a:br>
              <a:rPr lang="ja-JP" altLang="en-US" dirty="0" smtClean="0"/>
            </a:br>
            <a:r>
              <a:rPr lang="ja-JP" altLang="en-US" dirty="0" smtClean="0"/>
              <a:t>食事</a:t>
            </a:r>
            <a:r>
              <a:rPr lang="ja-JP" altLang="en-US" dirty="0"/>
              <a:t>内容の改善に</a:t>
            </a:r>
            <a:r>
              <a:rPr lang="ja-JP" altLang="en-US" dirty="0" smtClean="0"/>
              <a:t>ついて</a:t>
            </a:r>
            <a:r>
              <a:rPr lang="en-US" altLang="ja-JP" dirty="0" smtClean="0"/>
              <a:t>(</a:t>
            </a:r>
            <a:r>
              <a:rPr lang="ja-JP" altLang="en-US" dirty="0" smtClean="0"/>
              <a:t>１</a:t>
            </a:r>
            <a:r>
              <a:rPr lang="en-US" altLang="ja-JP" dirty="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1039695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772816"/>
            <a:ext cx="8136904" cy="4392488"/>
          </a:xfrm>
        </p:spPr>
        <p:style>
          <a:lnRef idx="1">
            <a:schemeClr val="accent3"/>
          </a:lnRef>
          <a:fillRef idx="2">
            <a:schemeClr val="accent3"/>
          </a:fillRef>
          <a:effectRef idx="1">
            <a:schemeClr val="accent3"/>
          </a:effectRef>
          <a:fontRef idx="minor">
            <a:schemeClr val="dk1"/>
          </a:fontRef>
        </p:style>
        <p:txBody>
          <a:bodyPr anchor="ctr">
            <a:noAutofit/>
          </a:bodyPr>
          <a:lstStyle/>
          <a:p>
            <a:pPr marL="0" indent="0">
              <a:buNone/>
            </a:pPr>
            <a:r>
              <a:rPr lang="ja-JP" altLang="en-US" dirty="0"/>
              <a:t>特別支援学校における児童生徒に対する食事の管理については、家庭</a:t>
            </a:r>
            <a:r>
              <a:rPr lang="ja-JP" altLang="en-US" dirty="0" smtClean="0"/>
              <a:t>や寄宿舎</a:t>
            </a:r>
            <a:r>
              <a:rPr lang="ja-JP" altLang="en-US" dirty="0"/>
              <a:t>における食生活や病院における食事と密接に関連していること</a:t>
            </a:r>
            <a:r>
              <a:rPr lang="ja-JP" altLang="en-US" dirty="0" smtClean="0"/>
              <a:t>から</a:t>
            </a:r>
            <a:r>
              <a:rPr lang="ja-JP" altLang="en-US" dirty="0"/>
              <a:t>、学級担任、栄養教諭、学校栄養職員、養護教諭、学校医、主治医</a:t>
            </a:r>
            <a:r>
              <a:rPr lang="ja-JP" altLang="en-US" dirty="0" smtClean="0"/>
              <a:t>及び保護者</a:t>
            </a:r>
            <a:r>
              <a:rPr lang="ja-JP" altLang="en-US" dirty="0"/>
              <a:t>等の関係者が連携し、共通理解を図りながら、児童生徒の生活</a:t>
            </a:r>
            <a:r>
              <a:rPr lang="ja-JP" altLang="en-US" dirty="0" smtClean="0"/>
              <a:t>習慣全体</a:t>
            </a:r>
            <a:r>
              <a:rPr lang="ja-JP" altLang="en-US" dirty="0"/>
              <a:t>を視野に入れた食事管理に努めること。</a:t>
            </a:r>
            <a:endParaRPr kumimoji="1" lang="ja-JP" altLang="en-US" sz="3100" dirty="0">
              <a:latin typeface="ＭＳ Ｐゴシック" panose="020B0600070205080204" pitchFamily="50" charset="-128"/>
              <a:ea typeface="ＭＳ Ｐゴシック" panose="020B0600070205080204" pitchFamily="50" charset="-128"/>
            </a:endParaRPr>
          </a:p>
        </p:txBody>
      </p:sp>
      <p:sp>
        <p:nvSpPr>
          <p:cNvPr id="6" name="タイトル 1"/>
          <p:cNvSpPr>
            <a:spLocks noGrp="1"/>
          </p:cNvSpPr>
          <p:nvPr>
            <p:ph type="title"/>
          </p:nvPr>
        </p:nvSpPr>
        <p:spPr>
          <a:xfrm>
            <a:off x="89756" y="332656"/>
            <a:ext cx="8964487" cy="1143000"/>
          </a:xfrm>
        </p:spPr>
        <p:txBody>
          <a:bodyPr>
            <a:normAutofit fontScale="90000"/>
          </a:bodyPr>
          <a:lstStyle/>
          <a:p>
            <a:r>
              <a:rPr lang="ja-JP" altLang="en-US" dirty="0"/>
              <a:t>特別支援学校に</a:t>
            </a:r>
            <a:r>
              <a:rPr lang="ja-JP" altLang="en-US" dirty="0" smtClean="0"/>
              <a:t>おける</a:t>
            </a:r>
            <a:br>
              <a:rPr lang="ja-JP" altLang="en-US" dirty="0" smtClean="0"/>
            </a:br>
            <a:r>
              <a:rPr lang="ja-JP" altLang="en-US" dirty="0" smtClean="0"/>
              <a:t>食事</a:t>
            </a:r>
            <a:r>
              <a:rPr lang="ja-JP" altLang="en-US" dirty="0"/>
              <a:t>内容の改善に</a:t>
            </a:r>
            <a:r>
              <a:rPr lang="ja-JP" altLang="en-US" dirty="0" smtClean="0"/>
              <a:t>ついて</a:t>
            </a:r>
            <a:r>
              <a:rPr lang="en-US" altLang="ja-JP" dirty="0" smtClean="0"/>
              <a:t>(</a:t>
            </a:r>
            <a:r>
              <a:rPr lang="ja-JP" altLang="en-US" dirty="0" smtClean="0"/>
              <a:t>２</a:t>
            </a:r>
            <a:r>
              <a:rPr lang="en-US" altLang="ja-JP" dirty="0" smtClean="0"/>
              <a:t>)</a:t>
            </a:r>
            <a:endParaRPr kumimoji="1" lang="ja-JP" altLang="en-US" sz="3700" dirty="0">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4085236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5010" y="381802"/>
            <a:ext cx="7686495" cy="886958"/>
          </a:xfrm>
        </p:spPr>
        <p:txBody>
          <a:bodyPr anchor="ctr">
            <a:noAutofit/>
          </a:bodyPr>
          <a:lstStyle/>
          <a:p>
            <a:r>
              <a:rPr lang="ja-JP" altLang="en-US" b="0" dirty="0" smtClean="0">
                <a:latin typeface="ＤＨＰ特太ゴシック体" panose="020B0500000000000000" pitchFamily="50" charset="-128"/>
                <a:ea typeface="ＤＨＰ特太ゴシック体" panose="020B0500000000000000" pitchFamily="50" charset="-128"/>
              </a:rPr>
              <a:t>その他</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3" name="テキスト ボックス 2"/>
          <p:cNvSpPr txBox="1"/>
          <p:nvPr/>
        </p:nvSpPr>
        <p:spPr>
          <a:xfrm>
            <a:off x="339777" y="1484784"/>
            <a:ext cx="8507469" cy="304698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3200" dirty="0"/>
              <a:t>本基準の一部改正に先立ち、文部科学省に「学校給食摂取基準策定に</a:t>
            </a:r>
            <a:r>
              <a:rPr lang="ja-JP" altLang="en-US" sz="3200" dirty="0" smtClean="0"/>
              <a:t>関する調査</a:t>
            </a:r>
            <a:r>
              <a:rPr lang="ja-JP" altLang="en-US" sz="3200" dirty="0"/>
              <a:t>研究協力者会議」を設置し、「学校給食摂取基準の策定について</a:t>
            </a:r>
            <a:r>
              <a:rPr lang="en-US" altLang="ja-JP" sz="3200" dirty="0"/>
              <a:t>(</a:t>
            </a:r>
            <a:r>
              <a:rPr lang="ja-JP" altLang="en-US" sz="3200" dirty="0"/>
              <a:t>報告）</a:t>
            </a:r>
            <a:r>
              <a:rPr lang="ja-JP" altLang="en-US" sz="3200" dirty="0" smtClean="0"/>
              <a:t>」（</a:t>
            </a:r>
            <a:r>
              <a:rPr lang="ja-JP" altLang="en-US" sz="3200" dirty="0"/>
              <a:t>平成３０年３月）をとりまとめたので参考とされたいこと</a:t>
            </a:r>
            <a:r>
              <a:rPr lang="ja-JP" altLang="en-US" sz="3200" dirty="0" smtClean="0"/>
              <a:t>。</a:t>
            </a:r>
          </a:p>
          <a:p>
            <a:endParaRPr lang="ja-JP" altLang="en-US" sz="3200" dirty="0" smtClean="0"/>
          </a:p>
        </p:txBody>
      </p:sp>
      <p:sp>
        <p:nvSpPr>
          <p:cNvPr id="4" name="テキスト ボックス 3"/>
          <p:cNvSpPr txBox="1"/>
          <p:nvPr/>
        </p:nvSpPr>
        <p:spPr>
          <a:xfrm>
            <a:off x="411785" y="5013176"/>
            <a:ext cx="8363454" cy="138499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800" dirty="0"/>
              <a:t>［文部科学省</a:t>
            </a:r>
            <a:r>
              <a:rPr lang="en-US" altLang="ja-JP" sz="2800" dirty="0"/>
              <a:t>HP</a:t>
            </a:r>
            <a:r>
              <a:rPr lang="ja-JP" altLang="en-US" sz="2800" dirty="0" err="1"/>
              <a:t>にて</a:t>
            </a:r>
            <a:r>
              <a:rPr lang="en-US" altLang="ja-JP" sz="2800" dirty="0"/>
              <a:t>PDF</a:t>
            </a:r>
            <a:r>
              <a:rPr lang="ja-JP" altLang="en-US" sz="2800" dirty="0"/>
              <a:t>ファイルダウンロード可］</a:t>
            </a:r>
            <a:r>
              <a:rPr lang="en-US" altLang="ja-JP" sz="2800" dirty="0"/>
              <a:t>http://www.mext.go.jp/a_menu/sports/shokuiku/__</a:t>
            </a:r>
            <a:r>
              <a:rPr lang="en-US" altLang="ja-JP" sz="2800" dirty="0" smtClean="0"/>
              <a:t>icsFiles/afieldfile/2018/05/24/1405481_001_1_1.pdf</a:t>
            </a:r>
            <a:endParaRPr lang="ja-JP" altLang="en-US" sz="2800" dirty="0"/>
          </a:p>
        </p:txBody>
      </p:sp>
    </p:spTree>
    <p:extLst>
      <p:ext uri="{BB962C8B-B14F-4D97-AF65-F5344CB8AC3E}">
        <p14:creationId xmlns:p14="http://schemas.microsoft.com/office/powerpoint/2010/main" val="3389321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179512" y="130426"/>
            <a:ext cx="8784976" cy="6617158"/>
          </a:xfrm>
          <a:prstGeom prst="rect">
            <a:avLst/>
          </a:prstGeom>
        </p:spPr>
      </p:pic>
    </p:spTree>
    <p:extLst>
      <p:ext uri="{BB962C8B-B14F-4D97-AF65-F5344CB8AC3E}">
        <p14:creationId xmlns:p14="http://schemas.microsoft.com/office/powerpoint/2010/main" val="2512759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6191" y="188640"/>
            <a:ext cx="8011618" cy="821356"/>
          </a:xfrm>
        </p:spPr>
        <p:txBody>
          <a:bodyPr>
            <a:normAutofit/>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ナトリウム（食塩相当量）</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422175" y="991740"/>
            <a:ext cx="8299649" cy="2293244"/>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a:t>
            </a:r>
            <a:r>
              <a:rPr lang="en-US" altLang="ja-JP" dirty="0"/>
              <a:t>0.2</a:t>
            </a:r>
            <a:r>
              <a:rPr lang="ja-JP" altLang="en-US" dirty="0" err="1"/>
              <a:t>ｇ</a:t>
            </a:r>
            <a:r>
              <a:rPr lang="ja-JP" altLang="en-US" dirty="0"/>
              <a:t>未満であり、これに</a:t>
            </a:r>
            <a:r>
              <a:rPr lang="ja-JP" altLang="en-US" dirty="0" smtClean="0"/>
              <a:t>基づくと</a:t>
            </a:r>
            <a:r>
              <a:rPr lang="ja-JP" altLang="en-US" dirty="0"/>
              <a:t>献立作成上味付けが困難となることから、「食事摂取基準」の</a:t>
            </a:r>
            <a:r>
              <a:rPr lang="ja-JP" altLang="en-US" dirty="0" smtClean="0"/>
              <a:t>目標量の３分の１未満を基準値とした。</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955066" y="3642459"/>
            <a:ext cx="7273524" cy="79033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mtClean="0">
                <a:latin typeface="ＤＨＰ特太ゴシック体" panose="020B0500000000000000" pitchFamily="50" charset="-128"/>
                <a:ea typeface="ＤＨＰ特太ゴシック体" panose="020B0500000000000000" pitchFamily="50" charset="-128"/>
              </a:rPr>
              <a:t>食物繊維</a:t>
            </a:r>
            <a:endParaRPr lang="ja-JP" altLang="en-US" dirty="0">
              <a:latin typeface="ＤＨＰ特太ゴシック体" panose="020B0500000000000000" pitchFamily="50" charset="-128"/>
              <a:ea typeface="ＤＨＰ特太ゴシック体" panose="020B0500000000000000" pitchFamily="50" charset="-128"/>
            </a:endParaRPr>
          </a:p>
        </p:txBody>
      </p:sp>
      <p:sp>
        <p:nvSpPr>
          <p:cNvPr id="7" name="コンテンツ プレースホルダー 2"/>
          <p:cNvSpPr txBox="1">
            <a:spLocks/>
          </p:cNvSpPr>
          <p:nvPr/>
        </p:nvSpPr>
        <p:spPr>
          <a:xfrm>
            <a:off x="422174" y="4376116"/>
            <a:ext cx="8299649" cy="2191287"/>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smtClean="0"/>
              <a:t>「昼食必要摂取量」を算出すると、「食事摂取基準」の目標量の</a:t>
            </a:r>
            <a:r>
              <a:rPr lang="en-US" altLang="ja-JP" smtClean="0"/>
              <a:t>40</a:t>
            </a:r>
            <a:r>
              <a:rPr lang="ja-JP" altLang="en-US" smtClean="0"/>
              <a:t>％を超えているが、献立作成の実情に鑑み、「食事摂取基準」の目標量の</a:t>
            </a:r>
            <a:r>
              <a:rPr lang="en-US" altLang="ja-JP" smtClean="0"/>
              <a:t>40</a:t>
            </a:r>
            <a:r>
              <a:rPr lang="ja-JP" altLang="en-US" smtClean="0"/>
              <a:t>％以上を基準値とした。</a:t>
            </a:r>
            <a:endParaRPr lang="ja-JP" altLang="en-US" sz="3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39654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732" y="404664"/>
            <a:ext cx="7702537"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マグネシウム</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720732" y="1412776"/>
            <a:ext cx="7702537" cy="4968552"/>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「昼食必要摂取量」を算出すると、「食事摂取基準」の推奨量の約</a:t>
            </a:r>
            <a:r>
              <a:rPr lang="en-US" altLang="ja-JP" dirty="0"/>
              <a:t>40</a:t>
            </a:r>
            <a:r>
              <a:rPr lang="ja-JP" altLang="en-US" dirty="0" smtClean="0"/>
              <a:t>％で</a:t>
            </a:r>
            <a:r>
              <a:rPr lang="ja-JP" altLang="en-US" dirty="0"/>
              <a:t>あることから、「食事摂取基準」の推奨量の</a:t>
            </a:r>
            <a:r>
              <a:rPr lang="en-US" altLang="ja-JP" dirty="0"/>
              <a:t>40</a:t>
            </a:r>
            <a:r>
              <a:rPr lang="ja-JP" altLang="en-US" dirty="0"/>
              <a:t>％を基準値とした。</a:t>
            </a:r>
          </a:p>
          <a:p>
            <a:r>
              <a:rPr lang="ja-JP" altLang="en-US" dirty="0"/>
              <a:t>なお、従来の「夜間学校給食摂取基準」においては、配慮すべき値</a:t>
            </a:r>
            <a:r>
              <a:rPr lang="ja-JP" altLang="en-US" dirty="0" smtClean="0"/>
              <a:t>として</a:t>
            </a:r>
            <a:r>
              <a:rPr lang="ja-JP" altLang="en-US" dirty="0"/>
              <a:t>表の注に規定していたが、中学生において不足している現状が</a:t>
            </a:r>
            <a:r>
              <a:rPr lang="ja-JP" altLang="en-US" dirty="0" smtClean="0"/>
              <a:t>見られる</a:t>
            </a:r>
            <a:r>
              <a:rPr lang="ja-JP" altLang="en-US" dirty="0"/>
              <a:t>ことから、「夜間学校給食摂取基準」の表中の基準値とした。</a:t>
            </a:r>
            <a:endParaRPr lang="ja-JP" altLang="en-US" sz="3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46574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611560" y="195570"/>
            <a:ext cx="8280920" cy="6484810"/>
          </a:xfrm>
          <a:prstGeom prst="rect">
            <a:avLst/>
          </a:prstGeom>
        </p:spPr>
      </p:pic>
    </p:spTree>
    <p:extLst>
      <p:ext uri="{BB962C8B-B14F-4D97-AF65-F5344CB8AC3E}">
        <p14:creationId xmlns:p14="http://schemas.microsoft.com/office/powerpoint/2010/main" val="4169933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79512" y="119969"/>
            <a:ext cx="8964488" cy="6542858"/>
          </a:xfrm>
          <a:prstGeom prst="rect">
            <a:avLst/>
          </a:prstGeom>
        </p:spPr>
      </p:pic>
    </p:spTree>
    <p:extLst>
      <p:ext uri="{BB962C8B-B14F-4D97-AF65-F5344CB8AC3E}">
        <p14:creationId xmlns:p14="http://schemas.microsoft.com/office/powerpoint/2010/main" val="1118478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732" y="0"/>
            <a:ext cx="7702537"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マグネシウム</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720732" y="980728"/>
            <a:ext cx="7702537" cy="5544616"/>
          </a:xfrm>
        </p:spPr>
        <p:style>
          <a:lnRef idx="1">
            <a:schemeClr val="accent3"/>
          </a:lnRef>
          <a:fillRef idx="2">
            <a:schemeClr val="accent3"/>
          </a:fillRef>
          <a:effectRef idx="1">
            <a:schemeClr val="accent3"/>
          </a:effectRef>
          <a:fontRef idx="minor">
            <a:schemeClr val="dk1"/>
          </a:fontRef>
        </p:style>
        <p:txBody>
          <a:bodyPr anchor="ctr">
            <a:noAutofit/>
          </a:bodyPr>
          <a:lstStyle/>
          <a:p>
            <a:r>
              <a:rPr lang="ja-JP" altLang="en-US" dirty="0"/>
              <a:t>「昼食必要摂取量」を算出すると、小学生は「食事摂取基準」の</a:t>
            </a:r>
            <a:r>
              <a:rPr lang="ja-JP" altLang="en-US" dirty="0" smtClean="0"/>
              <a:t>推奨量</a:t>
            </a:r>
            <a:r>
              <a:rPr lang="ja-JP" altLang="en-US" dirty="0"/>
              <a:t>の３分の１以下であるが、中学生は約</a:t>
            </a:r>
            <a:r>
              <a:rPr lang="en-US" altLang="ja-JP" dirty="0"/>
              <a:t>40</a:t>
            </a:r>
            <a:r>
              <a:rPr lang="ja-JP" altLang="en-US" dirty="0"/>
              <a:t>％である。このため、幼児</a:t>
            </a:r>
            <a:r>
              <a:rPr lang="ja-JP" altLang="en-US" dirty="0" smtClean="0"/>
              <a:t>について</a:t>
            </a:r>
            <a:r>
              <a:rPr lang="ja-JP" altLang="en-US" dirty="0"/>
              <a:t>は、「食事摂取基準」の推奨量の３分の１程度を、生徒に</a:t>
            </a:r>
            <a:r>
              <a:rPr lang="ja-JP" altLang="en-US" dirty="0" smtClean="0"/>
              <a:t>ついては</a:t>
            </a:r>
            <a:r>
              <a:rPr lang="en-US" altLang="ja-JP" dirty="0"/>
              <a:t>40</a:t>
            </a:r>
            <a:r>
              <a:rPr lang="ja-JP" altLang="en-US" dirty="0"/>
              <a:t>％を基準値とした。</a:t>
            </a:r>
          </a:p>
          <a:p>
            <a:r>
              <a:rPr lang="ja-JP" altLang="en-US" dirty="0"/>
              <a:t>なお、従来の「学校給食摂取基準」においては、配慮すべき値と</a:t>
            </a:r>
            <a:r>
              <a:rPr lang="ja-JP" altLang="en-US" dirty="0" smtClean="0"/>
              <a:t>して表</a:t>
            </a:r>
            <a:r>
              <a:rPr lang="ja-JP" altLang="en-US" dirty="0"/>
              <a:t>の注に規定していたが、中学生において不足している現状が</a:t>
            </a:r>
            <a:r>
              <a:rPr lang="ja-JP" altLang="en-US" dirty="0" smtClean="0"/>
              <a:t>見られること</a:t>
            </a:r>
            <a:r>
              <a:rPr lang="ja-JP" altLang="en-US" dirty="0"/>
              <a:t>から、「学校給食摂取基準」の表中の基準値とした。</a:t>
            </a:r>
            <a:endParaRPr lang="ja-JP" altLang="en-US" sz="3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38102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971600" y="188640"/>
            <a:ext cx="7273524" cy="79033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mtClean="0">
                <a:latin typeface="ＤＨＰ特太ゴシック体" panose="020B0500000000000000" pitchFamily="50" charset="-128"/>
                <a:ea typeface="ＤＨＰ特太ゴシック体" panose="020B0500000000000000" pitchFamily="50" charset="-128"/>
              </a:rPr>
              <a:t>食物繊維</a:t>
            </a:r>
            <a:endParaRPr lang="ja-JP" altLang="en-US" dirty="0">
              <a:latin typeface="ＤＨＰ特太ゴシック体" panose="020B0500000000000000" pitchFamily="50" charset="-128"/>
              <a:ea typeface="ＤＨＰ特太ゴシック体" panose="020B0500000000000000" pitchFamily="50" charset="-128"/>
            </a:endParaRPr>
          </a:p>
        </p:txBody>
      </p:sp>
      <p:sp>
        <p:nvSpPr>
          <p:cNvPr id="7" name="コンテンツ プレースホルダー 2"/>
          <p:cNvSpPr txBox="1">
            <a:spLocks/>
          </p:cNvSpPr>
          <p:nvPr/>
        </p:nvSpPr>
        <p:spPr>
          <a:xfrm>
            <a:off x="438708" y="1124744"/>
            <a:ext cx="8299649" cy="54006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r>
              <a:rPr lang="ja-JP" altLang="en-US" dirty="0"/>
              <a:t>「昼食必要摂取量」を算出すると、小学３年生は「食事摂取基準」</a:t>
            </a:r>
            <a:r>
              <a:rPr lang="ja-JP" altLang="en-US" dirty="0" smtClean="0"/>
              <a:t>の目標量</a:t>
            </a:r>
            <a:r>
              <a:rPr lang="ja-JP" altLang="en-US" dirty="0"/>
              <a:t>の約</a:t>
            </a:r>
            <a:r>
              <a:rPr lang="en-US" altLang="ja-JP" dirty="0"/>
              <a:t>40</a:t>
            </a:r>
            <a:r>
              <a:rPr lang="ja-JP" altLang="en-US" dirty="0"/>
              <a:t>％であるが、中学生は</a:t>
            </a:r>
            <a:r>
              <a:rPr lang="en-US" altLang="ja-JP" dirty="0"/>
              <a:t>40</a:t>
            </a:r>
            <a:r>
              <a:rPr lang="ja-JP" altLang="en-US" dirty="0"/>
              <a:t>％を超えている。</a:t>
            </a:r>
          </a:p>
          <a:p>
            <a:r>
              <a:rPr lang="ja-JP" altLang="en-US" dirty="0"/>
              <a:t>一方、幼児については、「食事摂取基準」の目標量が示されていない</a:t>
            </a:r>
            <a:r>
              <a:rPr lang="ja-JP" altLang="en-US" dirty="0" smtClean="0"/>
              <a:t>。この</a:t>
            </a:r>
            <a:r>
              <a:rPr lang="ja-JP" altLang="en-US" dirty="0"/>
              <a:t>ため、年齢が近い児童（６～７歳）の「食事摂取基準」の目標量</a:t>
            </a:r>
            <a:r>
              <a:rPr lang="ja-JP" altLang="en-US" dirty="0" smtClean="0"/>
              <a:t>の</a:t>
            </a:r>
            <a:r>
              <a:rPr lang="en-US" altLang="ja-JP" dirty="0" smtClean="0"/>
              <a:t>40</a:t>
            </a:r>
            <a:r>
              <a:rPr lang="ja-JP" altLang="en-US" dirty="0"/>
              <a:t>％以上を基準値とした。</a:t>
            </a:r>
          </a:p>
          <a:p>
            <a:r>
              <a:rPr lang="ja-JP" altLang="en-US" dirty="0"/>
              <a:t>また、中学生については、献立作成の実情に鑑み、「食事摂取基準</a:t>
            </a:r>
            <a:r>
              <a:rPr lang="ja-JP" altLang="en-US" dirty="0" smtClean="0"/>
              <a:t>」の</a:t>
            </a:r>
            <a:r>
              <a:rPr lang="ja-JP" altLang="en-US" dirty="0"/>
              <a:t>目標量の</a:t>
            </a:r>
            <a:r>
              <a:rPr lang="en-US" altLang="ja-JP" dirty="0"/>
              <a:t>40</a:t>
            </a:r>
            <a:r>
              <a:rPr lang="ja-JP" altLang="en-US" dirty="0"/>
              <a:t>％以上を基準値とした。</a:t>
            </a:r>
            <a:endParaRPr lang="ja-JP" altLang="en-US" sz="3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3441963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843" y="52723"/>
            <a:ext cx="8856984" cy="692696"/>
          </a:xfrm>
        </p:spPr>
        <p:txBody>
          <a:bodyPr>
            <a:noAutofit/>
          </a:bodyPr>
          <a:lstStyle/>
          <a:p>
            <a:r>
              <a:rPr kumimoji="1" lang="ja-JP" altLang="en-US" sz="2900" dirty="0" smtClean="0">
                <a:latin typeface="+mj-ea"/>
              </a:rPr>
              <a:t>幼児又は生徒一人一回当たりの学校給食摂取基準</a:t>
            </a:r>
            <a:r>
              <a:rPr lang="ja-JP" altLang="en-US" sz="2900" dirty="0">
                <a:latin typeface="+mj-ea"/>
              </a:rPr>
              <a:t>①</a:t>
            </a:r>
            <a:endParaRPr kumimoji="1" lang="ja-JP" altLang="en-US" sz="2900" dirty="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3419714623"/>
              </p:ext>
            </p:extLst>
          </p:nvPr>
        </p:nvGraphicFramePr>
        <p:xfrm>
          <a:off x="382925" y="745419"/>
          <a:ext cx="8368820" cy="6019926"/>
        </p:xfrm>
        <a:graphic>
          <a:graphicData uri="http://schemas.openxmlformats.org/drawingml/2006/table">
            <a:tbl>
              <a:tblPr firstRow="1" bandRow="1">
                <a:tableStyleId>{F5AB1C69-6EDB-4FF4-983F-18BD219EF322}</a:tableStyleId>
              </a:tblPr>
              <a:tblGrid>
                <a:gridCol w="2093818">
                  <a:extLst>
                    <a:ext uri="{9D8B030D-6E8A-4147-A177-3AD203B41FA5}">
                      <a16:colId xmlns:a16="http://schemas.microsoft.com/office/drawing/2014/main" xmlns="" val="20000"/>
                    </a:ext>
                  </a:extLst>
                </a:gridCol>
                <a:gridCol w="2026530">
                  <a:extLst>
                    <a:ext uri="{9D8B030D-6E8A-4147-A177-3AD203B41FA5}">
                      <a16:colId xmlns:a16="http://schemas.microsoft.com/office/drawing/2014/main" xmlns="" val="20001"/>
                    </a:ext>
                  </a:extLst>
                </a:gridCol>
                <a:gridCol w="2160240">
                  <a:extLst>
                    <a:ext uri="{9D8B030D-6E8A-4147-A177-3AD203B41FA5}">
                      <a16:colId xmlns:a16="http://schemas.microsoft.com/office/drawing/2014/main" xmlns="" val="20003"/>
                    </a:ext>
                  </a:extLst>
                </a:gridCol>
                <a:gridCol w="2088232">
                  <a:extLst>
                    <a:ext uri="{9D8B030D-6E8A-4147-A177-3AD203B41FA5}">
                      <a16:colId xmlns:a16="http://schemas.microsoft.com/office/drawing/2014/main" xmlns="" val="3134163541"/>
                    </a:ext>
                  </a:extLst>
                </a:gridCol>
              </a:tblGrid>
              <a:tr h="357875">
                <a:tc rowSpan="2">
                  <a:txBody>
                    <a:bodyPr/>
                    <a:lstStyle/>
                    <a:p>
                      <a:pPr algn="ctr"/>
                      <a:r>
                        <a:rPr kumimoji="1" lang="ja-JP" altLang="en-US" dirty="0" smtClean="0"/>
                        <a:t>区　　分</a:t>
                      </a:r>
                      <a:endParaRPr kumimoji="1" lang="ja-JP" alt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kumimoji="1" lang="ja-JP" altLang="en-US" dirty="0" smtClean="0"/>
                        <a:t>基　　　　　　　準　　　　　　　値</a:t>
                      </a:r>
                      <a:endParaRPr kumimoji="1" lang="ja-JP" altLang="en-US" dirty="0"/>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626280">
                <a:tc vMerge="1">
                  <a:txBody>
                    <a:bodyPr/>
                    <a:lstStyle/>
                    <a:p>
                      <a:endParaRPr kumimoji="1" lang="ja-JP" altLang="en-US" dirty="0"/>
                    </a:p>
                  </a:txBody>
                  <a:tcPr/>
                </a:tc>
                <a:tc>
                  <a:txBody>
                    <a:bodyPr/>
                    <a:lstStyle/>
                    <a:p>
                      <a:pPr algn="ctr"/>
                      <a:r>
                        <a:rPr kumimoji="1" lang="ja-JP" altLang="en-US" dirty="0" smtClean="0"/>
                        <a:t>幼　児</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生徒</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（特別支援学校）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生徒</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（夜間高等学校）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1"/>
                  </a:ext>
                </a:extLst>
              </a:tr>
              <a:tr h="387697">
                <a:tc>
                  <a:txBody>
                    <a:bodyPr/>
                    <a:lstStyle/>
                    <a:p>
                      <a:r>
                        <a:rPr kumimoji="1" lang="ja-JP" altLang="en-US" dirty="0" smtClean="0">
                          <a:solidFill>
                            <a:schemeClr val="tx1"/>
                          </a:solidFill>
                        </a:rPr>
                        <a:t>エネルギー</a:t>
                      </a:r>
                      <a:r>
                        <a:rPr kumimoji="1" lang="en-US" altLang="ja-JP" dirty="0" smtClean="0">
                          <a:solidFill>
                            <a:schemeClr val="tx1"/>
                          </a:solidFill>
                        </a:rPr>
                        <a:t>(kcal)</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490</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860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860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85926">
                <a:tc>
                  <a:txBody>
                    <a:bodyPr/>
                    <a:lstStyle/>
                    <a:p>
                      <a:r>
                        <a:rPr kumimoji="1" lang="ja-JP" altLang="en-US" dirty="0" smtClean="0">
                          <a:solidFill>
                            <a:schemeClr val="tx1"/>
                          </a:solidFill>
                        </a:rPr>
                        <a:t>たんぱく質　</a:t>
                      </a:r>
                      <a:r>
                        <a:rPr kumimoji="1" lang="en-US" altLang="ja-JP" dirty="0" smtClean="0">
                          <a:solidFill>
                            <a:schemeClr val="tx1"/>
                          </a:solidFill>
                        </a:rPr>
                        <a:t>(</a:t>
                      </a:r>
                      <a:r>
                        <a:rPr kumimoji="1" lang="ja-JP" altLang="en-US" dirty="0" smtClean="0">
                          <a:solidFill>
                            <a:schemeClr val="tx1"/>
                          </a:solidFill>
                        </a:rPr>
                        <a:t>％</a:t>
                      </a:r>
                      <a:r>
                        <a:rPr kumimoji="1" lang="en-US" altLang="ja-JP" dirty="0" smtClean="0">
                          <a:solidFill>
                            <a:schemeClr val="tx1"/>
                          </a:solidFill>
                        </a:rPr>
                        <a: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2000" b="0" dirty="0" smtClean="0">
                          <a:solidFill>
                            <a:schemeClr val="tx1"/>
                          </a:solidFill>
                        </a:rPr>
                        <a:t>学校給食による摂取エネルギー全体の</a:t>
                      </a:r>
                      <a:r>
                        <a:rPr kumimoji="1" lang="en-US" altLang="ja-JP" sz="2000" b="0" dirty="0" smtClean="0">
                          <a:solidFill>
                            <a:schemeClr val="tx1"/>
                          </a:solidFill>
                        </a:rPr>
                        <a:t>13</a:t>
                      </a:r>
                      <a:r>
                        <a:rPr kumimoji="1" lang="ja-JP" altLang="en-US" sz="2000" b="0" dirty="0" smtClean="0">
                          <a:solidFill>
                            <a:schemeClr val="tx1"/>
                          </a:solidFill>
                        </a:rPr>
                        <a:t>～</a:t>
                      </a:r>
                      <a:r>
                        <a:rPr kumimoji="1" lang="en-US" altLang="ja-JP" sz="2000" b="0" dirty="0" smtClean="0">
                          <a:solidFill>
                            <a:schemeClr val="tx1"/>
                          </a:solidFill>
                        </a:rPr>
                        <a:t>20</a:t>
                      </a:r>
                      <a:r>
                        <a:rPr kumimoji="1" lang="ja-JP" altLang="en-US" sz="2000" b="0" dirty="0" smtClean="0">
                          <a:solidFill>
                            <a:schemeClr val="tx1"/>
                          </a:solidFill>
                        </a:rPr>
                        <a:t>％</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20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3"/>
                  </a:ext>
                </a:extLst>
              </a:tr>
              <a:tr h="357875">
                <a:tc>
                  <a:txBody>
                    <a:bodyPr/>
                    <a:lstStyle/>
                    <a:p>
                      <a:r>
                        <a:rPr kumimoji="1" lang="ja-JP" altLang="en-US" dirty="0" smtClean="0">
                          <a:solidFill>
                            <a:schemeClr val="tx1"/>
                          </a:solidFill>
                        </a:rPr>
                        <a:t>脂質　　　　</a:t>
                      </a:r>
                      <a:r>
                        <a:rPr kumimoji="1" lang="en-US" altLang="ja-JP" dirty="0" smtClean="0">
                          <a:solidFill>
                            <a:schemeClr val="tx1"/>
                          </a:solidFill>
                        </a:rPr>
                        <a:t>(</a:t>
                      </a:r>
                      <a:r>
                        <a:rPr kumimoji="1" lang="ja-JP" altLang="en-US" dirty="0" smtClean="0">
                          <a:solidFill>
                            <a:schemeClr val="tx1"/>
                          </a:solidFill>
                        </a:rPr>
                        <a:t>％</a:t>
                      </a:r>
                      <a:r>
                        <a:rPr kumimoji="1" lang="en-US" altLang="ja-JP" dirty="0" smtClean="0">
                          <a:solidFill>
                            <a:schemeClr val="tx1"/>
                          </a:solidFill>
                        </a:rPr>
                        <a: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b="0" dirty="0" smtClean="0">
                          <a:solidFill>
                            <a:schemeClr val="tx1"/>
                          </a:solidFill>
                        </a:rPr>
                        <a:t>学校給食による摂取エネルギー全体の</a:t>
                      </a:r>
                      <a:r>
                        <a:rPr kumimoji="1" lang="en-US" altLang="ja-JP" b="0" dirty="0" smtClean="0">
                          <a:solidFill>
                            <a:schemeClr val="tx1"/>
                          </a:solidFill>
                        </a:rPr>
                        <a:t>20</a:t>
                      </a:r>
                      <a:r>
                        <a:rPr kumimoji="1" lang="ja-JP" altLang="en-US" b="0" dirty="0" smtClean="0">
                          <a:solidFill>
                            <a:schemeClr val="tx1"/>
                          </a:solidFill>
                        </a:rPr>
                        <a:t>％～</a:t>
                      </a:r>
                      <a:r>
                        <a:rPr kumimoji="1" lang="en-US" altLang="ja-JP" b="0" dirty="0" smtClean="0">
                          <a:solidFill>
                            <a:schemeClr val="tx1"/>
                          </a:solidFill>
                        </a:rPr>
                        <a:t>30</a:t>
                      </a:r>
                      <a:r>
                        <a:rPr kumimoji="1" lang="ja-JP" altLang="en-US" b="0" dirty="0" smtClean="0">
                          <a:solidFill>
                            <a:schemeClr val="tx1"/>
                          </a:solidFill>
                        </a:rPr>
                        <a: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4"/>
                  </a:ext>
                </a:extLst>
              </a:tr>
              <a:tr h="387697">
                <a:tc>
                  <a:txBody>
                    <a:bodyPr/>
                    <a:lstStyle/>
                    <a:p>
                      <a:r>
                        <a:rPr kumimoji="1" lang="ja-JP" altLang="en-US" sz="1200" dirty="0" smtClean="0">
                          <a:solidFill>
                            <a:schemeClr val="tx1"/>
                          </a:solidFill>
                        </a:rPr>
                        <a:t>ナトリウム</a:t>
                      </a:r>
                      <a:r>
                        <a:rPr kumimoji="1" lang="en-US" altLang="ja-JP" sz="1200" dirty="0" smtClean="0">
                          <a:solidFill>
                            <a:schemeClr val="tx1"/>
                          </a:solidFill>
                        </a:rPr>
                        <a:t>(</a:t>
                      </a:r>
                      <a:r>
                        <a:rPr kumimoji="1" lang="ja-JP" altLang="en-US" sz="1200" dirty="0" smtClean="0">
                          <a:solidFill>
                            <a:schemeClr val="tx1"/>
                          </a:solidFill>
                        </a:rPr>
                        <a:t>食塩相当量</a:t>
                      </a:r>
                      <a:r>
                        <a:rPr kumimoji="1" lang="en-US" altLang="ja-JP" sz="1400" dirty="0" smtClean="0">
                          <a:solidFill>
                            <a:schemeClr val="tx1"/>
                          </a:solidFill>
                        </a:rPr>
                        <a:t>)</a:t>
                      </a:r>
                      <a:r>
                        <a:rPr kumimoji="1" lang="en-US" altLang="ja-JP" sz="1800" dirty="0" smtClean="0">
                          <a:solidFill>
                            <a:schemeClr val="tx1"/>
                          </a:solidFill>
                        </a:rPr>
                        <a:t>(g)</a:t>
                      </a:r>
                      <a:endParaRPr kumimoji="1" lang="ja-JP" altLang="en-US" sz="12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1.5</a:t>
                      </a:r>
                      <a:r>
                        <a:rPr kumimoji="1" lang="ja-JP" altLang="en-US" b="0" dirty="0" smtClean="0">
                          <a:solidFill>
                            <a:schemeClr val="tx1"/>
                          </a:solidFill>
                        </a:rPr>
                        <a:t>未満</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2.5</a:t>
                      </a:r>
                      <a:r>
                        <a:rPr kumimoji="1" lang="ja-JP" altLang="en-US" b="0" dirty="0" smtClean="0">
                          <a:solidFill>
                            <a:schemeClr val="tx1"/>
                          </a:solidFill>
                        </a:rPr>
                        <a:t>未満</a:t>
                      </a:r>
                      <a:endParaRPr kumimoji="1" lang="ja-JP" altLang="en-US"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dirty="0" smtClean="0">
                          <a:solidFill>
                            <a:schemeClr val="tx1"/>
                          </a:solidFill>
                        </a:rPr>
                        <a:t>2.5</a:t>
                      </a:r>
                      <a:r>
                        <a:rPr kumimoji="1" lang="ja-JP" altLang="en-US" b="0" dirty="0" smtClean="0">
                          <a:solidFill>
                            <a:schemeClr val="tx1"/>
                          </a:solidFill>
                        </a:rPr>
                        <a:t>未満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87697">
                <a:tc>
                  <a:txBody>
                    <a:bodyPr/>
                    <a:lstStyle/>
                    <a:p>
                      <a:r>
                        <a:rPr kumimoji="1" lang="ja-JP" altLang="en-US" dirty="0" smtClean="0">
                          <a:solidFill>
                            <a:schemeClr val="tx1"/>
                          </a:solidFill>
                        </a:rPr>
                        <a:t>カルシウム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290</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360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360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87697">
                <a:tc>
                  <a:txBody>
                    <a:bodyPr/>
                    <a:lstStyle/>
                    <a:p>
                      <a:r>
                        <a:rPr kumimoji="1" lang="ja-JP" altLang="en-US" dirty="0" smtClean="0">
                          <a:solidFill>
                            <a:schemeClr val="tx1"/>
                          </a:solidFill>
                        </a:rPr>
                        <a:t>マグネシウム（</a:t>
                      </a:r>
                      <a:r>
                        <a:rPr kumimoji="1" lang="en-US" altLang="ja-JP" dirty="0" smtClean="0">
                          <a:solidFill>
                            <a:schemeClr val="tx1"/>
                          </a:solidFill>
                        </a:rPr>
                        <a:t>mg</a:t>
                      </a:r>
                      <a:r>
                        <a:rPr kumimoji="1" lang="ja-JP" altLang="en-US" dirty="0" smtClean="0">
                          <a:solidFill>
                            <a:schemeClr val="tx1"/>
                          </a:solidFill>
                        </a:rPr>
                        <a:t>）</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30</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130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130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43179370"/>
                  </a:ext>
                </a:extLst>
              </a:tr>
              <a:tr h="387697">
                <a:tc>
                  <a:txBody>
                    <a:bodyPr/>
                    <a:lstStyle/>
                    <a:p>
                      <a:r>
                        <a:rPr kumimoji="1" lang="ja-JP" altLang="en-US" dirty="0" smtClean="0">
                          <a:solidFill>
                            <a:schemeClr val="tx1"/>
                          </a:solidFill>
                        </a:rPr>
                        <a:t>鉄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4</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4</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87697">
                <a:tc>
                  <a:txBody>
                    <a:bodyPr/>
                    <a:lstStyle/>
                    <a:p>
                      <a:r>
                        <a:rPr kumimoji="1" lang="ja-JP" altLang="en-US" dirty="0" smtClean="0">
                          <a:solidFill>
                            <a:schemeClr val="tx1"/>
                          </a:solidFill>
                        </a:rPr>
                        <a:t>ビタミンＡ</a:t>
                      </a:r>
                      <a:r>
                        <a:rPr kumimoji="1" lang="en-US" altLang="ja-JP" dirty="0" smtClean="0">
                          <a:solidFill>
                            <a:schemeClr val="tx1"/>
                          </a:solidFill>
                        </a:rPr>
                        <a:t>(</a:t>
                      </a:r>
                      <a:r>
                        <a:rPr kumimoji="1" lang="en-US" altLang="ja-JP" dirty="0" err="1" smtClean="0">
                          <a:solidFill>
                            <a:schemeClr val="tx1"/>
                          </a:solidFill>
                        </a:rPr>
                        <a:t>μgRAE</a:t>
                      </a:r>
                      <a:r>
                        <a:rPr kumimoji="1" lang="en-US" altLang="ja-JP" dirty="0" smtClean="0">
                          <a:solidFill>
                            <a:schemeClr val="tx1"/>
                          </a:solidFill>
                        </a:rPr>
                        <a:t>)</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180</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310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310</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87697">
                <a:tc>
                  <a:txBody>
                    <a:bodyPr/>
                    <a:lstStyle/>
                    <a:p>
                      <a:r>
                        <a:rPr kumimoji="1" lang="ja-JP" altLang="en-US" dirty="0" smtClean="0">
                          <a:solidFill>
                            <a:schemeClr val="tx1"/>
                          </a:solidFill>
                        </a:rPr>
                        <a:t>ビタミンＢ</a:t>
                      </a:r>
                      <a:r>
                        <a:rPr kumimoji="1" lang="en-US" altLang="ja-JP" baseline="-25000" dirty="0" smtClean="0">
                          <a:solidFill>
                            <a:schemeClr val="tx1"/>
                          </a:solidFill>
                        </a:rPr>
                        <a:t>1</a:t>
                      </a:r>
                      <a:r>
                        <a:rPr kumimoji="1" lang="ja-JP" altLang="en-US" baseline="-25000" dirty="0" smtClean="0">
                          <a:solidFill>
                            <a:schemeClr val="tx1"/>
                          </a:solidFill>
                        </a:rPr>
                        <a:t>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0.4</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0.5</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387697">
                <a:tc>
                  <a:txBody>
                    <a:bodyPr/>
                    <a:lstStyle/>
                    <a:p>
                      <a:r>
                        <a:rPr kumimoji="1" lang="ja-JP" altLang="en-US" dirty="0" smtClean="0"/>
                        <a:t>ビタミンＢ</a:t>
                      </a:r>
                      <a:r>
                        <a:rPr kumimoji="1" lang="en-US" altLang="ja-JP" baseline="-25000" dirty="0" smtClean="0"/>
                        <a:t>2</a:t>
                      </a:r>
                      <a:r>
                        <a:rPr kumimoji="1" lang="en-US" altLang="ja-JP" dirty="0" smtClean="0"/>
                        <a:t>(mg)</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0.4</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0.4</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0.5</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387697">
                <a:tc>
                  <a:txBody>
                    <a:bodyPr/>
                    <a:lstStyle/>
                    <a:p>
                      <a:r>
                        <a:rPr kumimoji="1" lang="ja-JP" altLang="en-US" dirty="0" smtClean="0"/>
                        <a:t>ビタミンＣ　</a:t>
                      </a:r>
                      <a:r>
                        <a:rPr kumimoji="1" lang="en-US" altLang="ja-JP" dirty="0" smtClean="0"/>
                        <a:t>(mg)</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15</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35</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b="0" dirty="0" smtClean="0">
                          <a:solidFill>
                            <a:schemeClr val="tx1"/>
                          </a:solidFill>
                        </a:rPr>
                        <a:t>35</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387697">
                <a:tc>
                  <a:txBody>
                    <a:bodyPr/>
                    <a:lstStyle/>
                    <a:p>
                      <a:r>
                        <a:rPr kumimoji="1" lang="ja-JP" altLang="en-US" dirty="0" smtClean="0"/>
                        <a:t>食物繊維　 　</a:t>
                      </a:r>
                      <a:r>
                        <a:rPr kumimoji="1" lang="en-US" altLang="ja-JP" dirty="0" smtClean="0"/>
                        <a:t>(g)</a:t>
                      </a:r>
                      <a:r>
                        <a:rPr kumimoji="1" lang="en-US" altLang="ja-JP" baseline="0" dirty="0" smtClean="0"/>
                        <a:t> </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b="0" dirty="0" smtClean="0">
                          <a:solidFill>
                            <a:schemeClr val="tx1"/>
                          </a:solidFill>
                        </a:rPr>
                        <a:t>4</a:t>
                      </a:r>
                      <a:r>
                        <a:rPr kumimoji="1" lang="ja-JP" altLang="en-US" sz="2000" b="0" dirty="0" smtClean="0">
                          <a:solidFill>
                            <a:schemeClr val="tx1"/>
                          </a:solidFill>
                        </a:rPr>
                        <a:t>以上</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dirty="0" smtClean="0">
                          <a:solidFill>
                            <a:schemeClr val="tx1"/>
                          </a:solidFill>
                        </a:rPr>
                        <a:t>7</a:t>
                      </a:r>
                      <a:r>
                        <a:rPr kumimoji="1" lang="ja-JP" altLang="en-US" sz="2000" b="0" dirty="0" smtClean="0">
                          <a:solidFill>
                            <a:schemeClr val="tx1"/>
                          </a:solidFill>
                        </a:rPr>
                        <a:t>以上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dirty="0" smtClean="0">
                          <a:solidFill>
                            <a:schemeClr val="tx1"/>
                          </a:solidFill>
                        </a:rPr>
                        <a:t>7</a:t>
                      </a:r>
                      <a:r>
                        <a:rPr kumimoji="1" lang="ja-JP" altLang="en-US" sz="2000" b="0" dirty="0" smtClean="0">
                          <a:solidFill>
                            <a:schemeClr val="tx1"/>
                          </a:solidFill>
                        </a:rPr>
                        <a:t>以上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1417687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9740" y="1052736"/>
            <a:ext cx="8784976" cy="792088"/>
          </a:xfrm>
        </p:spPr>
        <p:txBody>
          <a:bodyPr>
            <a:noAutofit/>
          </a:bodyPr>
          <a:lstStyle/>
          <a:p>
            <a:pPr marL="0" indent="0">
              <a:buNone/>
            </a:pPr>
            <a:r>
              <a:rPr kumimoji="1" lang="ja-JP" altLang="en-US" sz="2400" dirty="0" smtClean="0"/>
              <a:t>（注）１　表に掲げるもののほか、次に掲げるものについて</a:t>
            </a:r>
            <a:br>
              <a:rPr kumimoji="1" lang="ja-JP" altLang="en-US" sz="2400" dirty="0" smtClean="0"/>
            </a:br>
            <a:r>
              <a:rPr kumimoji="1" lang="ja-JP" altLang="en-US" sz="2400" dirty="0" smtClean="0"/>
              <a:t>　　　　　も示した摂取について配慮すること。</a:t>
            </a:r>
            <a:endParaRPr kumimoji="1" lang="ja-JP" altLang="en-US" sz="2400" dirty="0"/>
          </a:p>
        </p:txBody>
      </p:sp>
      <p:sp>
        <p:nvSpPr>
          <p:cNvPr id="4" name="タイトル 1"/>
          <p:cNvSpPr>
            <a:spLocks noGrp="1"/>
          </p:cNvSpPr>
          <p:nvPr>
            <p:ph type="title"/>
          </p:nvPr>
        </p:nvSpPr>
        <p:spPr>
          <a:xfrm>
            <a:off x="169030" y="260648"/>
            <a:ext cx="8784976" cy="738336"/>
          </a:xfrm>
        </p:spPr>
        <p:txBody>
          <a:bodyPr>
            <a:normAutofit/>
          </a:bodyPr>
          <a:lstStyle/>
          <a:p>
            <a:r>
              <a:rPr kumimoji="1" lang="ja-JP" altLang="en-US" sz="2900" dirty="0" smtClean="0">
                <a:latin typeface="+mj-ea"/>
              </a:rPr>
              <a:t>児童又は生徒一人一回当たりの学校給食摂取基準②</a:t>
            </a:r>
            <a:endParaRPr kumimoji="1" lang="ja-JP" altLang="en-US" sz="2900" dirty="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2270435105"/>
              </p:ext>
            </p:extLst>
          </p:nvPr>
        </p:nvGraphicFramePr>
        <p:xfrm>
          <a:off x="355924" y="2060848"/>
          <a:ext cx="8352927" cy="1036320"/>
        </p:xfrm>
        <a:graphic>
          <a:graphicData uri="http://schemas.openxmlformats.org/drawingml/2006/table">
            <a:tbl>
              <a:tblPr firstRow="1" bandRow="1">
                <a:tableStyleId>{F5AB1C69-6EDB-4FF4-983F-18BD219EF322}</a:tableStyleId>
              </a:tblPr>
              <a:tblGrid>
                <a:gridCol w="2392548">
                  <a:extLst>
                    <a:ext uri="{9D8B030D-6E8A-4147-A177-3AD203B41FA5}">
                      <a16:colId xmlns:a16="http://schemas.microsoft.com/office/drawing/2014/main" xmlns="" val="20000"/>
                    </a:ext>
                  </a:extLst>
                </a:gridCol>
                <a:gridCol w="2014776">
                  <a:extLst>
                    <a:ext uri="{9D8B030D-6E8A-4147-A177-3AD203B41FA5}">
                      <a16:colId xmlns:a16="http://schemas.microsoft.com/office/drawing/2014/main" xmlns="" val="20001"/>
                    </a:ext>
                  </a:extLst>
                </a:gridCol>
                <a:gridCol w="1930827">
                  <a:extLst>
                    <a:ext uri="{9D8B030D-6E8A-4147-A177-3AD203B41FA5}">
                      <a16:colId xmlns:a16="http://schemas.microsoft.com/office/drawing/2014/main" xmlns="" val="20002"/>
                    </a:ext>
                  </a:extLst>
                </a:gridCol>
                <a:gridCol w="2014776">
                  <a:extLst>
                    <a:ext uri="{9D8B030D-6E8A-4147-A177-3AD203B41FA5}">
                      <a16:colId xmlns:a16="http://schemas.microsoft.com/office/drawing/2014/main" xmlns="" val="20003"/>
                    </a:ext>
                  </a:extLst>
                </a:gridCol>
              </a:tblGrid>
              <a:tr h="370840">
                <a:tc>
                  <a:txBody>
                    <a:bodyPr/>
                    <a:lstStyle/>
                    <a:p>
                      <a:endParaRPr kumimoji="1" lang="ja-JP"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幼児</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生徒</a:t>
                      </a:r>
                    </a:p>
                    <a:p>
                      <a:pPr algn="ctr"/>
                      <a:r>
                        <a:rPr kumimoji="1" lang="ja-JP" altLang="en-US" dirty="0" smtClean="0"/>
                        <a:t>（特別支援学校）</a:t>
                      </a:r>
                      <a:endParaRPr kumimoji="1" lang="ja-JP" altLang="en-US"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生徒</a:t>
                      </a:r>
                    </a:p>
                    <a:p>
                      <a:pPr algn="ctr"/>
                      <a:r>
                        <a:rPr kumimoji="1" lang="ja-JP" altLang="en-US" dirty="0" smtClean="0"/>
                        <a:t>（夜間高等学校）</a:t>
                      </a:r>
                      <a:endParaRPr kumimoji="1" lang="ja-JP" altLang="en-US"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r>
                        <a:rPr kumimoji="1" lang="ja-JP" altLang="en-US" dirty="0" smtClean="0"/>
                        <a:t>亜鉛　　　　　</a:t>
                      </a:r>
                      <a:r>
                        <a:rPr kumimoji="1" lang="ja-JP" altLang="en-US" baseline="0" dirty="0" smtClean="0"/>
                        <a:t>  </a:t>
                      </a:r>
                      <a:r>
                        <a:rPr kumimoji="1" lang="en-US" altLang="ja-JP" dirty="0" smtClean="0"/>
                        <a:t>(mg)</a:t>
                      </a:r>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b="0" dirty="0" smtClean="0">
                          <a:solidFill>
                            <a:schemeClr val="tx1"/>
                          </a:solidFill>
                        </a:rPr>
                        <a:t>１</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b="0" dirty="0" smtClean="0">
                          <a:solidFill>
                            <a:schemeClr val="tx1"/>
                          </a:solidFill>
                        </a:rPr>
                        <a:t>３</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b="0" dirty="0" smtClean="0">
                          <a:solidFill>
                            <a:schemeClr val="tx1"/>
                          </a:solidFill>
                        </a:rPr>
                        <a:t>2</a:t>
                      </a:r>
                      <a:endParaRPr kumimoji="1" lang="ja-JP" altLang="en-US" sz="2000" b="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bl>
          </a:graphicData>
        </a:graphic>
      </p:graphicFrame>
      <p:sp>
        <p:nvSpPr>
          <p:cNvPr id="6" name="コンテンツ プレースホルダー 2"/>
          <p:cNvSpPr txBox="1">
            <a:spLocks/>
          </p:cNvSpPr>
          <p:nvPr/>
        </p:nvSpPr>
        <p:spPr>
          <a:xfrm>
            <a:off x="139900" y="3714952"/>
            <a:ext cx="8784976" cy="237834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t>（注）</a:t>
            </a:r>
            <a:r>
              <a:rPr lang="ja-JP" altLang="en-US" sz="2400" dirty="0"/>
              <a:t>２</a:t>
            </a:r>
            <a:r>
              <a:rPr lang="ja-JP" altLang="en-US" sz="2400" dirty="0" smtClean="0"/>
              <a:t>　この摂取基準は</a:t>
            </a:r>
            <a:r>
              <a:rPr lang="en-US" altLang="ja-JP" sz="2400" dirty="0" smtClean="0"/>
              <a:t>､</a:t>
            </a:r>
            <a:r>
              <a:rPr lang="ja-JP" altLang="en-US" sz="2400" dirty="0" smtClean="0"/>
              <a:t>全国的な平均値を示したもので</a:t>
            </a:r>
            <a:br>
              <a:rPr lang="ja-JP" altLang="en-US" sz="2400" dirty="0" smtClean="0"/>
            </a:br>
            <a:r>
              <a:rPr lang="ja-JP" altLang="en-US" sz="2400" dirty="0" smtClean="0"/>
              <a:t>　　　　　あるから、適用に当たっては、個々の健康及び生</a:t>
            </a:r>
            <a:br>
              <a:rPr lang="ja-JP" altLang="en-US" sz="2400" dirty="0" smtClean="0"/>
            </a:br>
            <a:r>
              <a:rPr lang="ja-JP" altLang="en-US" sz="2400" dirty="0" smtClean="0"/>
              <a:t>　　　　　活活動等の実態並びに地域の実情等に十分配慮</a:t>
            </a:r>
            <a:br>
              <a:rPr lang="ja-JP" altLang="en-US" sz="2400" dirty="0" smtClean="0"/>
            </a:br>
            <a:r>
              <a:rPr lang="ja-JP" altLang="en-US" sz="2400" dirty="0" smtClean="0"/>
              <a:t>　　　　　し、弾力的に運用すること。</a:t>
            </a:r>
          </a:p>
          <a:p>
            <a:pPr marL="0" indent="0">
              <a:buFont typeface="Arial" panose="020B0604020202020204" pitchFamily="34" charset="0"/>
              <a:buNone/>
            </a:pPr>
            <a:r>
              <a:rPr lang="ja-JP" altLang="en-US" sz="2400" dirty="0" smtClean="0"/>
              <a:t>　　  ３　献立の作成に当たっては、多様な食品を適切に</a:t>
            </a:r>
          </a:p>
          <a:p>
            <a:pPr marL="0" indent="0">
              <a:buFont typeface="Arial" panose="020B0604020202020204" pitchFamily="34" charset="0"/>
              <a:buNone/>
            </a:pPr>
            <a:r>
              <a:rPr lang="ja-JP" altLang="en-US" sz="2400" dirty="0" smtClean="0"/>
              <a:t>　　　　  組み合わせるよう配慮すること。</a:t>
            </a:r>
            <a:endParaRPr lang="ja-JP" altLang="en-US" sz="2400" dirty="0"/>
          </a:p>
        </p:txBody>
      </p:sp>
    </p:spTree>
    <p:extLst>
      <p:ext uri="{BB962C8B-B14F-4D97-AF65-F5344CB8AC3E}">
        <p14:creationId xmlns:p14="http://schemas.microsoft.com/office/powerpoint/2010/main" val="22720245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3"/>
          <p:cNvSpPr txBox="1">
            <a:spLocks/>
          </p:cNvSpPr>
          <p:nvPr/>
        </p:nvSpPr>
        <p:spPr>
          <a:xfrm>
            <a:off x="438944" y="548680"/>
            <a:ext cx="8229600" cy="1069848"/>
          </a:xfrm>
          <a:prstGeom prst="rect">
            <a:avLst/>
          </a:prstGeom>
        </p:spPr>
        <p:txBody>
          <a:bodyPr>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ctr"/>
            <a:r>
              <a:rPr lang="ja-JP" altLang="en-US" sz="6000" b="1" dirty="0" smtClean="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rPr>
              <a:t>学校給食の衛生管理</a:t>
            </a:r>
            <a:endParaRPr lang="ja-JP" altLang="en-US" sz="6000" b="1" dirty="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4963023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16663" y="4328267"/>
            <a:ext cx="8806810" cy="438348"/>
          </a:xfrm>
          <a:prstGeom prst="rect">
            <a:avLst/>
          </a:prstGeom>
        </p:spPr>
      </p:pic>
      <p:grpSp>
        <p:nvGrpSpPr>
          <p:cNvPr id="10" name="グループ化 9"/>
          <p:cNvGrpSpPr>
            <a:grpSpLocks noChangeAspect="1"/>
          </p:cNvGrpSpPr>
          <p:nvPr/>
        </p:nvGrpSpPr>
        <p:grpSpPr>
          <a:xfrm>
            <a:off x="832505" y="5034403"/>
            <a:ext cx="7575126" cy="607232"/>
            <a:chOff x="2466975" y="3697061"/>
            <a:chExt cx="5067300" cy="247650"/>
          </a:xfrm>
        </p:grpSpPr>
        <p:pic>
          <p:nvPicPr>
            <p:cNvPr id="7" name="図 6"/>
            <p:cNvPicPr>
              <a:picLocks noChangeAspect="1"/>
            </p:cNvPicPr>
            <p:nvPr/>
          </p:nvPicPr>
          <p:blipFill>
            <a:blip r:embed="rId3"/>
            <a:stretch>
              <a:fillRect/>
            </a:stretch>
          </p:blipFill>
          <p:spPr>
            <a:xfrm>
              <a:off x="2466975" y="3697061"/>
              <a:ext cx="2638425" cy="247650"/>
            </a:xfrm>
            <a:prstGeom prst="rect">
              <a:avLst/>
            </a:prstGeom>
          </p:spPr>
        </p:pic>
        <p:pic>
          <p:nvPicPr>
            <p:cNvPr id="9" name="図 8"/>
            <p:cNvPicPr>
              <a:picLocks noChangeAspect="1"/>
            </p:cNvPicPr>
            <p:nvPr/>
          </p:nvPicPr>
          <p:blipFill>
            <a:blip r:embed="rId4"/>
            <a:stretch>
              <a:fillRect/>
            </a:stretch>
          </p:blipFill>
          <p:spPr>
            <a:xfrm>
              <a:off x="5105400" y="3730398"/>
              <a:ext cx="2428875" cy="180975"/>
            </a:xfrm>
            <a:prstGeom prst="rect">
              <a:avLst/>
            </a:prstGeom>
          </p:spPr>
        </p:pic>
      </p:grpSp>
      <p:pic>
        <p:nvPicPr>
          <p:cNvPr id="11" name="図 10"/>
          <p:cNvPicPr>
            <a:picLocks noChangeAspect="1"/>
          </p:cNvPicPr>
          <p:nvPr/>
        </p:nvPicPr>
        <p:blipFill>
          <a:blip r:embed="rId5"/>
          <a:stretch>
            <a:fillRect/>
          </a:stretch>
        </p:blipFill>
        <p:spPr>
          <a:xfrm>
            <a:off x="591876" y="1121176"/>
            <a:ext cx="3756141" cy="3082547"/>
          </a:xfrm>
          <a:prstGeom prst="rect">
            <a:avLst/>
          </a:prstGeom>
        </p:spPr>
      </p:pic>
      <p:pic>
        <p:nvPicPr>
          <p:cNvPr id="12" name="図 11"/>
          <p:cNvPicPr>
            <a:picLocks noChangeAspect="1"/>
          </p:cNvPicPr>
          <p:nvPr/>
        </p:nvPicPr>
        <p:blipFill>
          <a:blip r:embed="rId6"/>
          <a:stretch>
            <a:fillRect/>
          </a:stretch>
        </p:blipFill>
        <p:spPr>
          <a:xfrm>
            <a:off x="4620068" y="1346048"/>
            <a:ext cx="3802504" cy="2863471"/>
          </a:xfrm>
          <a:prstGeom prst="rect">
            <a:avLst/>
          </a:prstGeom>
        </p:spPr>
      </p:pic>
      <p:grpSp>
        <p:nvGrpSpPr>
          <p:cNvPr id="15" name="グループ化 14"/>
          <p:cNvGrpSpPr/>
          <p:nvPr/>
        </p:nvGrpSpPr>
        <p:grpSpPr>
          <a:xfrm>
            <a:off x="832505" y="5845819"/>
            <a:ext cx="6561721" cy="516612"/>
            <a:chOff x="1813832" y="4423953"/>
            <a:chExt cx="4314825" cy="228600"/>
          </a:xfrm>
        </p:grpSpPr>
        <p:pic>
          <p:nvPicPr>
            <p:cNvPr id="13" name="図 12"/>
            <p:cNvPicPr>
              <a:picLocks noChangeAspect="1"/>
            </p:cNvPicPr>
            <p:nvPr/>
          </p:nvPicPr>
          <p:blipFill>
            <a:blip r:embed="rId7"/>
            <a:stretch>
              <a:fillRect/>
            </a:stretch>
          </p:blipFill>
          <p:spPr>
            <a:xfrm>
              <a:off x="1813832" y="4423953"/>
              <a:ext cx="2905125" cy="228600"/>
            </a:xfrm>
            <a:prstGeom prst="rect">
              <a:avLst/>
            </a:prstGeom>
          </p:spPr>
        </p:pic>
        <p:pic>
          <p:nvPicPr>
            <p:cNvPr id="14" name="図 13"/>
            <p:cNvPicPr>
              <a:picLocks noChangeAspect="1"/>
            </p:cNvPicPr>
            <p:nvPr/>
          </p:nvPicPr>
          <p:blipFill>
            <a:blip r:embed="rId8"/>
            <a:stretch>
              <a:fillRect/>
            </a:stretch>
          </p:blipFill>
          <p:spPr>
            <a:xfrm>
              <a:off x="4718957" y="4443003"/>
              <a:ext cx="1409700" cy="190500"/>
            </a:xfrm>
            <a:prstGeom prst="rect">
              <a:avLst/>
            </a:prstGeom>
          </p:spPr>
        </p:pic>
      </p:grpSp>
      <p:sp>
        <p:nvSpPr>
          <p:cNvPr id="16" name="テキスト ボックス 15"/>
          <p:cNvSpPr txBox="1"/>
          <p:nvPr/>
        </p:nvSpPr>
        <p:spPr>
          <a:xfrm>
            <a:off x="96136" y="6463041"/>
            <a:ext cx="9047864" cy="338554"/>
          </a:xfrm>
          <a:prstGeom prst="rect">
            <a:avLst/>
          </a:prstGeom>
          <a:noFill/>
        </p:spPr>
        <p:txBody>
          <a:bodyPr wrap="square" rtlCol="0">
            <a:spAutoFit/>
          </a:bodyPr>
          <a:lstStyle/>
          <a:p>
            <a:r>
              <a:rPr kumimoji="1" lang="ja-JP" altLang="en-US" sz="1600" dirty="0" smtClean="0"/>
              <a:t>「平成</a:t>
            </a:r>
            <a:r>
              <a:rPr kumimoji="1" lang="en-US" altLang="ja-JP" sz="1600" dirty="0" smtClean="0"/>
              <a:t>26</a:t>
            </a:r>
            <a:r>
              <a:rPr kumimoji="1" lang="ja-JP" altLang="en-US" sz="1600" dirty="0" smtClean="0"/>
              <a:t>年度食中毒防止に関する実態調査報告書」</a:t>
            </a:r>
            <a:r>
              <a:rPr kumimoji="1" lang="en-US" altLang="ja-JP" sz="1600" dirty="0" smtClean="0"/>
              <a:t>(</a:t>
            </a:r>
            <a:r>
              <a:rPr kumimoji="1" lang="ja-JP" altLang="en-US" sz="1600" dirty="0" smtClean="0"/>
              <a:t>独立行政法人日本スポーツ振興センター</a:t>
            </a:r>
            <a:r>
              <a:rPr kumimoji="1" lang="en-US" altLang="ja-JP" sz="1600" dirty="0" smtClean="0"/>
              <a:t>)</a:t>
            </a:r>
            <a:r>
              <a:rPr kumimoji="1" lang="ja-JP" altLang="en-US" sz="1600" dirty="0" smtClean="0"/>
              <a:t>より引用</a:t>
            </a:r>
            <a:endParaRPr kumimoji="1" lang="ja-JP" altLang="en-US" sz="1600" dirty="0"/>
          </a:p>
        </p:txBody>
      </p:sp>
      <p:sp>
        <p:nvSpPr>
          <p:cNvPr id="2" name="タイトル 1"/>
          <p:cNvSpPr>
            <a:spLocks noGrp="1"/>
          </p:cNvSpPr>
          <p:nvPr>
            <p:ph type="title"/>
          </p:nvPr>
        </p:nvSpPr>
        <p:spPr>
          <a:xfrm>
            <a:off x="505268" y="41972"/>
            <a:ext cx="8229600" cy="875212"/>
          </a:xfrm>
        </p:spPr>
        <p:txBody>
          <a:bodyPr>
            <a:normAutofit/>
          </a:bodyPr>
          <a:lstStyle/>
          <a:p>
            <a:r>
              <a:rPr kumimoji="1" lang="ja-JP" altLang="en-US" dirty="0" smtClean="0"/>
              <a:t>牛乳の検収と保存食の採取</a:t>
            </a:r>
            <a:endParaRPr kumimoji="1" lang="ja-JP" altLang="en-US" dirty="0"/>
          </a:p>
        </p:txBody>
      </p:sp>
    </p:spTree>
    <p:extLst>
      <p:ext uri="{BB962C8B-B14F-4D97-AF65-F5344CB8AC3E}">
        <p14:creationId xmlns:p14="http://schemas.microsoft.com/office/powerpoint/2010/main" val="30698677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normAutofit fontScale="90000"/>
          </a:bodyPr>
          <a:lstStyle/>
          <a:p>
            <a:r>
              <a:rPr kumimoji="1" lang="ja-JP" altLang="en-US" dirty="0" smtClean="0"/>
              <a:t>定期及び日常の衛生検査</a:t>
            </a:r>
            <a:r>
              <a:rPr kumimoji="1" lang="en-US" altLang="ja-JP" dirty="0" smtClean="0"/>
              <a:t/>
            </a:r>
            <a:br>
              <a:rPr kumimoji="1" lang="en-US" altLang="ja-JP" dirty="0" smtClean="0"/>
            </a:br>
            <a:r>
              <a:rPr kumimoji="1" lang="ja-JP" altLang="en-US" sz="4200" dirty="0" smtClean="0"/>
              <a:t>（学校薬剤師等の協力を得る）</a:t>
            </a:r>
            <a:endParaRPr kumimoji="1" lang="ja-JP" altLang="en-US" sz="4200" dirty="0"/>
          </a:p>
        </p:txBody>
      </p:sp>
      <p:sp>
        <p:nvSpPr>
          <p:cNvPr id="3" name="コンテンツ プレースホルダー 2"/>
          <p:cNvSpPr>
            <a:spLocks noGrp="1"/>
          </p:cNvSpPr>
          <p:nvPr>
            <p:ph idx="1"/>
          </p:nvPr>
        </p:nvSpPr>
        <p:spPr>
          <a:xfrm>
            <a:off x="179512" y="1340768"/>
            <a:ext cx="8784976" cy="5328592"/>
          </a:xfrm>
          <a:ln/>
        </p:spPr>
        <p:style>
          <a:lnRef idx="1">
            <a:schemeClr val="accent3"/>
          </a:lnRef>
          <a:fillRef idx="2">
            <a:schemeClr val="accent3"/>
          </a:fillRef>
          <a:effectRef idx="1">
            <a:schemeClr val="accent3"/>
          </a:effectRef>
          <a:fontRef idx="minor">
            <a:schemeClr val="dk1"/>
          </a:fontRef>
        </p:style>
        <p:txBody>
          <a:bodyPr anchor="ctr">
            <a:normAutofit lnSpcReduction="10000"/>
          </a:bodyPr>
          <a:lstStyle/>
          <a:p>
            <a:pPr marL="0" indent="0">
              <a:buNone/>
            </a:pPr>
            <a:r>
              <a:rPr kumimoji="1" lang="ja-JP" altLang="en-US" sz="2800" dirty="0" smtClean="0">
                <a:solidFill>
                  <a:schemeClr val="tx1"/>
                </a:solidFill>
              </a:rPr>
              <a:t>第</a:t>
            </a:r>
            <a:r>
              <a:rPr kumimoji="1" lang="en-US" altLang="ja-JP" sz="2800" dirty="0" smtClean="0">
                <a:solidFill>
                  <a:schemeClr val="tx1"/>
                </a:solidFill>
              </a:rPr>
              <a:t>1</a:t>
            </a:r>
            <a:r>
              <a:rPr kumimoji="1" lang="ja-JP" altLang="en-US" sz="2800" dirty="0" smtClean="0">
                <a:solidFill>
                  <a:schemeClr val="tx1"/>
                </a:solidFill>
              </a:rPr>
              <a:t>票：学校給食施設等定期検査票　　　　　　　 （年１回）</a:t>
            </a:r>
            <a:endParaRPr kumimoji="1" lang="en-US" altLang="ja-JP" sz="2800" dirty="0" smtClean="0">
              <a:solidFill>
                <a:schemeClr val="tx1"/>
              </a:solidFill>
            </a:endParaRPr>
          </a:p>
          <a:p>
            <a:pPr marL="0" indent="0">
              <a:buNone/>
            </a:pPr>
            <a:r>
              <a:rPr kumimoji="1" lang="ja-JP" altLang="en-US" sz="2800" dirty="0" smtClean="0">
                <a:solidFill>
                  <a:schemeClr val="tx1"/>
                </a:solidFill>
              </a:rPr>
              <a:t>第</a:t>
            </a:r>
            <a:r>
              <a:rPr kumimoji="1" lang="en-US" altLang="ja-JP" sz="2800" dirty="0" smtClean="0">
                <a:solidFill>
                  <a:schemeClr val="tx1"/>
                </a:solidFill>
              </a:rPr>
              <a:t>2</a:t>
            </a:r>
            <a:r>
              <a:rPr kumimoji="1" lang="ja-JP" altLang="en-US" sz="2800" dirty="0" smtClean="0">
                <a:solidFill>
                  <a:schemeClr val="tx1"/>
                </a:solidFill>
              </a:rPr>
              <a:t>票：学校給食設備等の衛生管理定期検査票（年３回）</a:t>
            </a:r>
          </a:p>
          <a:p>
            <a:pPr marL="0" indent="0">
              <a:buNone/>
            </a:pPr>
            <a:r>
              <a:rPr kumimoji="1" lang="ja-JP" altLang="en-US" sz="2800" dirty="0" smtClean="0">
                <a:solidFill>
                  <a:schemeClr val="tx1"/>
                </a:solidFill>
              </a:rPr>
              <a:t>第</a:t>
            </a:r>
            <a:r>
              <a:rPr kumimoji="1" lang="en-US" altLang="ja-JP" sz="2800" dirty="0" smtClean="0">
                <a:solidFill>
                  <a:schemeClr val="tx1"/>
                </a:solidFill>
              </a:rPr>
              <a:t>3</a:t>
            </a:r>
            <a:r>
              <a:rPr kumimoji="1" lang="ja-JP" altLang="en-US" sz="2800" dirty="0" smtClean="0">
                <a:solidFill>
                  <a:schemeClr val="tx1"/>
                </a:solidFill>
              </a:rPr>
              <a:t>票：学校給食用食品の検収･保管等定期検査票</a:t>
            </a:r>
            <a:endParaRPr kumimoji="1" lang="en-US" altLang="ja-JP" sz="2800" dirty="0" smtClean="0">
              <a:solidFill>
                <a:schemeClr val="tx1"/>
              </a:solidFill>
            </a:endParaRPr>
          </a:p>
          <a:p>
            <a:pPr marL="0" indent="0">
              <a:buNone/>
            </a:pPr>
            <a:r>
              <a:rPr kumimoji="1" lang="ja-JP" altLang="en-US" sz="2800" dirty="0" smtClean="0">
                <a:solidFill>
                  <a:schemeClr val="tx1"/>
                </a:solidFill>
              </a:rPr>
              <a:t>　　　　　　　　　　　　　　　　　　　　　　　　　　　　　　（年３回）</a:t>
            </a:r>
          </a:p>
          <a:p>
            <a:pPr marL="0" indent="0">
              <a:buNone/>
            </a:pPr>
            <a:r>
              <a:rPr kumimoji="1" lang="ja-JP" altLang="en-US" sz="2800" dirty="0" smtClean="0">
                <a:solidFill>
                  <a:schemeClr val="tx1"/>
                </a:solidFill>
              </a:rPr>
              <a:t>第</a:t>
            </a:r>
            <a:r>
              <a:rPr kumimoji="1" lang="en-US" altLang="ja-JP" sz="2800" dirty="0" smtClean="0">
                <a:solidFill>
                  <a:schemeClr val="tx1"/>
                </a:solidFill>
              </a:rPr>
              <a:t>4</a:t>
            </a:r>
            <a:r>
              <a:rPr kumimoji="1" lang="ja-JP" altLang="en-US" sz="2800" dirty="0" smtClean="0">
                <a:solidFill>
                  <a:schemeClr val="tx1"/>
                </a:solidFill>
              </a:rPr>
              <a:t>票：調理過程の定期検査票　　　　　　　　　 　（年１回）</a:t>
            </a:r>
          </a:p>
          <a:p>
            <a:pPr marL="0" indent="0">
              <a:buNone/>
            </a:pPr>
            <a:r>
              <a:rPr kumimoji="1" lang="ja-JP" altLang="en-US" sz="2800" dirty="0" smtClean="0">
                <a:solidFill>
                  <a:schemeClr val="tx1"/>
                </a:solidFill>
              </a:rPr>
              <a:t>第</a:t>
            </a:r>
            <a:r>
              <a:rPr kumimoji="1" lang="en-US" altLang="ja-JP" sz="2800" dirty="0" smtClean="0">
                <a:solidFill>
                  <a:schemeClr val="tx1"/>
                </a:solidFill>
              </a:rPr>
              <a:t>5</a:t>
            </a:r>
            <a:r>
              <a:rPr kumimoji="1" lang="ja-JP" altLang="en-US" sz="2800" dirty="0" smtClean="0">
                <a:solidFill>
                  <a:schemeClr val="tx1"/>
                </a:solidFill>
              </a:rPr>
              <a:t>票：学校給食従事者の衛生・健康状態定期検査票</a:t>
            </a:r>
            <a:endParaRPr kumimoji="1" lang="en-US" altLang="ja-JP" sz="2800" dirty="0" smtClean="0">
              <a:solidFill>
                <a:schemeClr val="tx1"/>
              </a:solidFill>
            </a:endParaRPr>
          </a:p>
          <a:p>
            <a:pPr marL="0" indent="0">
              <a:buNone/>
            </a:pPr>
            <a:r>
              <a:rPr kumimoji="1" lang="ja-JP" altLang="en-US" sz="2800" dirty="0" smtClean="0">
                <a:solidFill>
                  <a:schemeClr val="tx1"/>
                </a:solidFill>
              </a:rPr>
              <a:t>　　　　　　　　　　　　　　　　　　　　　　　　　　　　　　（年３回）</a:t>
            </a:r>
          </a:p>
          <a:p>
            <a:pPr marL="0" indent="0">
              <a:buNone/>
            </a:pPr>
            <a:r>
              <a:rPr kumimoji="1" lang="ja-JP" altLang="en-US" sz="2800" dirty="0" smtClean="0">
                <a:solidFill>
                  <a:schemeClr val="tx1"/>
                </a:solidFill>
              </a:rPr>
              <a:t>第</a:t>
            </a:r>
            <a:r>
              <a:rPr kumimoji="1" lang="en-US" altLang="ja-JP" sz="2800" dirty="0" smtClean="0">
                <a:solidFill>
                  <a:schemeClr val="tx1"/>
                </a:solidFill>
              </a:rPr>
              <a:t>6</a:t>
            </a:r>
            <a:r>
              <a:rPr kumimoji="1" lang="ja-JP" altLang="en-US" sz="2800" dirty="0" smtClean="0">
                <a:solidFill>
                  <a:schemeClr val="tx1"/>
                </a:solidFill>
              </a:rPr>
              <a:t>票：定期検便結果処置票　　　　　　　　　（月２回以上）</a:t>
            </a:r>
          </a:p>
          <a:p>
            <a:pPr marL="0" indent="0">
              <a:buNone/>
            </a:pPr>
            <a:r>
              <a:rPr kumimoji="1" lang="ja-JP" altLang="en-US" sz="2800" dirty="0" smtClean="0">
                <a:solidFill>
                  <a:schemeClr val="tx1"/>
                </a:solidFill>
              </a:rPr>
              <a:t>第</a:t>
            </a:r>
            <a:r>
              <a:rPr kumimoji="1" lang="en-US" altLang="ja-JP" sz="2800" dirty="0" smtClean="0">
                <a:solidFill>
                  <a:schemeClr val="tx1"/>
                </a:solidFill>
              </a:rPr>
              <a:t>7</a:t>
            </a:r>
            <a:r>
              <a:rPr kumimoji="1" lang="ja-JP" altLang="en-US" sz="2800" dirty="0" smtClean="0">
                <a:solidFill>
                  <a:schemeClr val="tx1"/>
                </a:solidFill>
              </a:rPr>
              <a:t>票：学校給食における衛生管理体制定期検査票</a:t>
            </a:r>
            <a:endParaRPr kumimoji="1" lang="en-US" altLang="ja-JP" sz="2800" dirty="0" smtClean="0">
              <a:solidFill>
                <a:schemeClr val="tx1"/>
              </a:solidFill>
            </a:endParaRPr>
          </a:p>
          <a:p>
            <a:pPr marL="0" indent="0">
              <a:buNone/>
            </a:pPr>
            <a:r>
              <a:rPr kumimoji="1" lang="ja-JP" altLang="en-US" sz="2800" dirty="0" smtClean="0">
                <a:solidFill>
                  <a:schemeClr val="tx1"/>
                </a:solidFill>
              </a:rPr>
              <a:t>　　　　　　　　　　　　　　　　　　　　　　　　　　　　　　（年１回）</a:t>
            </a:r>
          </a:p>
          <a:p>
            <a:pPr marL="0" indent="0">
              <a:buNone/>
            </a:pPr>
            <a:r>
              <a:rPr kumimoji="1" lang="ja-JP" altLang="en-US" sz="2800" dirty="0" smtClean="0">
                <a:solidFill>
                  <a:schemeClr val="tx1"/>
                </a:solidFill>
              </a:rPr>
              <a:t>第</a:t>
            </a:r>
            <a:r>
              <a:rPr kumimoji="1" lang="en-US" altLang="ja-JP" sz="2800" dirty="0" smtClean="0">
                <a:solidFill>
                  <a:schemeClr val="tx1"/>
                </a:solidFill>
              </a:rPr>
              <a:t>8</a:t>
            </a:r>
            <a:r>
              <a:rPr kumimoji="1" lang="ja-JP" altLang="en-US" sz="2800" dirty="0" smtClean="0">
                <a:solidFill>
                  <a:schemeClr val="tx1"/>
                </a:solidFill>
              </a:rPr>
              <a:t>票：学校給食日常点検表　　　　　　　　　　　　（毎日）</a:t>
            </a:r>
            <a:endParaRPr kumimoji="1" lang="en-US" altLang="ja-JP" sz="2800" dirty="0" smtClean="0">
              <a:solidFill>
                <a:schemeClr val="tx1"/>
              </a:solidFill>
            </a:endParaRPr>
          </a:p>
        </p:txBody>
      </p:sp>
    </p:spTree>
    <p:extLst>
      <p:ext uri="{BB962C8B-B14F-4D97-AF65-F5344CB8AC3E}">
        <p14:creationId xmlns:p14="http://schemas.microsoft.com/office/powerpoint/2010/main" val="19270602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1836" y="157212"/>
            <a:ext cx="8160328" cy="933651"/>
          </a:xfrm>
        </p:spPr>
        <p:txBody>
          <a:bodyPr anchor="ctr">
            <a:noAutofit/>
          </a:bodyPr>
          <a:lstStyle/>
          <a:p>
            <a:r>
              <a:rPr lang="ja-JP" altLang="en-US" sz="3200" dirty="0" smtClean="0"/>
              <a:t>学校給食衛生管理基準　第２ </a:t>
            </a:r>
            <a:br>
              <a:rPr lang="ja-JP" altLang="en-US" sz="3200" dirty="0" smtClean="0"/>
            </a:br>
            <a:r>
              <a:rPr lang="ja-JP" altLang="en-US" sz="3200" b="0" dirty="0" smtClean="0"/>
              <a:t>（</a:t>
            </a:r>
            <a:r>
              <a:rPr lang="ja-JP" altLang="en-US" sz="3200" b="0" dirty="0"/>
              <a:t>３）学校給食施設及び設備の衛生管理</a:t>
            </a:r>
            <a:endParaRPr kumimoji="1" lang="ja-JP" altLang="en-US" sz="3200" dirty="0"/>
          </a:p>
        </p:txBody>
      </p:sp>
      <p:sp>
        <p:nvSpPr>
          <p:cNvPr id="3" name="コンテンツ プレースホルダー 2"/>
          <p:cNvSpPr>
            <a:spLocks noGrp="1"/>
          </p:cNvSpPr>
          <p:nvPr>
            <p:ph idx="1"/>
          </p:nvPr>
        </p:nvSpPr>
        <p:spPr>
          <a:xfrm>
            <a:off x="665748" y="1484784"/>
            <a:ext cx="7812504" cy="4905817"/>
          </a:xfrm>
        </p:spPr>
        <p:txBody>
          <a:bodyPr>
            <a:noAutofit/>
          </a:bodyPr>
          <a:lstStyle/>
          <a:p>
            <a:pPr marL="571500" indent="-571500">
              <a:lnSpc>
                <a:spcPts val="3700"/>
              </a:lnSpc>
              <a:buFont typeface="+mj-ea"/>
              <a:buAutoNum type="ea1JpnChsDbPeriod" startAt="9"/>
            </a:pPr>
            <a:r>
              <a:rPr lang="ja-JP" altLang="en-US" sz="2800" dirty="0">
                <a:solidFill>
                  <a:schemeClr val="tx1"/>
                </a:solidFill>
              </a:rPr>
              <a:t>食器具、容器及び調理用の器具は、使用後、でん粉及び脂肪等が残留</a:t>
            </a:r>
            <a:r>
              <a:rPr lang="ja-JP" altLang="en-US" sz="2800" dirty="0" smtClean="0">
                <a:solidFill>
                  <a:schemeClr val="tx1"/>
                </a:solidFill>
              </a:rPr>
              <a:t>しない</a:t>
            </a:r>
            <a:r>
              <a:rPr lang="ja-JP" altLang="en-US" sz="2800" dirty="0">
                <a:solidFill>
                  <a:schemeClr val="tx1"/>
                </a:solidFill>
              </a:rPr>
              <a:t>よう、確実に洗浄するとともに、損傷がないように確認し、熱風</a:t>
            </a:r>
            <a:r>
              <a:rPr lang="ja-JP" altLang="en-US" sz="2800" dirty="0" smtClean="0">
                <a:solidFill>
                  <a:schemeClr val="tx1"/>
                </a:solidFill>
              </a:rPr>
              <a:t>保管庫</a:t>
            </a:r>
            <a:r>
              <a:rPr lang="ja-JP" altLang="en-US" sz="2800" dirty="0">
                <a:solidFill>
                  <a:schemeClr val="tx1"/>
                </a:solidFill>
              </a:rPr>
              <a:t>等により適切に保管すること。また、フードカッター、野菜</a:t>
            </a:r>
            <a:r>
              <a:rPr lang="ja-JP" altLang="en-US" sz="2800" dirty="0" smtClean="0">
                <a:solidFill>
                  <a:schemeClr val="tx1"/>
                </a:solidFill>
              </a:rPr>
              <a:t>切り機等</a:t>
            </a:r>
            <a:r>
              <a:rPr lang="ja-JP" altLang="en-US" sz="2800" dirty="0">
                <a:solidFill>
                  <a:schemeClr val="tx1"/>
                </a:solidFill>
              </a:rPr>
              <a:t>調理用の機械及び機器は、使用後に分解して洗浄及び消毒した後、</a:t>
            </a:r>
            <a:r>
              <a:rPr lang="ja-JP" altLang="en-US" sz="2800" dirty="0" smtClean="0">
                <a:solidFill>
                  <a:schemeClr val="tx1"/>
                </a:solidFill>
              </a:rPr>
              <a:t>乾燥</a:t>
            </a:r>
            <a:r>
              <a:rPr lang="ja-JP" altLang="en-US" sz="2800" dirty="0">
                <a:solidFill>
                  <a:schemeClr val="tx1"/>
                </a:solidFill>
              </a:rPr>
              <a:t>させること。さらに、下処理室及び調理室内における機械、容器等</a:t>
            </a:r>
            <a:r>
              <a:rPr lang="ja-JP" altLang="en-US" sz="2800" dirty="0" smtClean="0">
                <a:solidFill>
                  <a:schemeClr val="tx1"/>
                </a:solidFill>
              </a:rPr>
              <a:t>の使用後</a:t>
            </a:r>
            <a:r>
              <a:rPr lang="ja-JP" altLang="en-US" sz="2800" dirty="0">
                <a:solidFill>
                  <a:schemeClr val="tx1"/>
                </a:solidFill>
              </a:rPr>
              <a:t>の洗浄及び消毒は、全ての食品が下処理室及び調理室から搬出</a:t>
            </a:r>
            <a:r>
              <a:rPr lang="ja-JP" altLang="en-US" sz="2800" dirty="0" smtClean="0">
                <a:solidFill>
                  <a:schemeClr val="tx1"/>
                </a:solidFill>
              </a:rPr>
              <a:t>された</a:t>
            </a:r>
            <a:r>
              <a:rPr lang="ja-JP" altLang="en-US" sz="2800" dirty="0">
                <a:solidFill>
                  <a:schemeClr val="tx1"/>
                </a:solidFill>
              </a:rPr>
              <a:t>後に行うよう努めること。</a:t>
            </a:r>
            <a:endParaRPr kumimoji="1" lang="ja-JP" altLang="en-US" sz="2800" dirty="0">
              <a:solidFill>
                <a:schemeClr val="tx1"/>
              </a:solidFill>
            </a:endParaRPr>
          </a:p>
        </p:txBody>
      </p:sp>
    </p:spTree>
    <p:extLst>
      <p:ext uri="{BB962C8B-B14F-4D97-AF65-F5344CB8AC3E}">
        <p14:creationId xmlns:p14="http://schemas.microsoft.com/office/powerpoint/2010/main" val="3639299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843" y="52723"/>
            <a:ext cx="8856984" cy="692696"/>
          </a:xfrm>
        </p:spPr>
        <p:txBody>
          <a:bodyPr>
            <a:noAutofit/>
          </a:bodyPr>
          <a:lstStyle/>
          <a:p>
            <a:r>
              <a:rPr kumimoji="1" lang="ja-JP" altLang="en-US" sz="2900" dirty="0" smtClean="0">
                <a:latin typeface="+mj-ea"/>
              </a:rPr>
              <a:t>児童又は生徒一人一回当たりの学校給食摂取基準</a:t>
            </a:r>
            <a:r>
              <a:rPr lang="ja-JP" altLang="en-US" sz="2900" dirty="0">
                <a:latin typeface="+mj-ea"/>
              </a:rPr>
              <a:t>①</a:t>
            </a:r>
            <a:endParaRPr kumimoji="1" lang="ja-JP" altLang="en-US" sz="2900" dirty="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3287407752"/>
              </p:ext>
            </p:extLst>
          </p:nvPr>
        </p:nvGraphicFramePr>
        <p:xfrm>
          <a:off x="163620" y="716717"/>
          <a:ext cx="8817501" cy="6019926"/>
        </p:xfrm>
        <a:graphic>
          <a:graphicData uri="http://schemas.openxmlformats.org/drawingml/2006/table">
            <a:tbl>
              <a:tblPr firstRow="1" bandRow="1">
                <a:tableStyleId>{F5AB1C69-6EDB-4FF4-983F-18BD219EF322}</a:tableStyleId>
              </a:tblPr>
              <a:tblGrid>
                <a:gridCol w="2093818">
                  <a:extLst>
                    <a:ext uri="{9D8B030D-6E8A-4147-A177-3AD203B41FA5}">
                      <a16:colId xmlns:a16="http://schemas.microsoft.com/office/drawing/2014/main" xmlns="" val="20000"/>
                    </a:ext>
                  </a:extLst>
                </a:gridCol>
                <a:gridCol w="1461491">
                  <a:extLst>
                    <a:ext uri="{9D8B030D-6E8A-4147-A177-3AD203B41FA5}">
                      <a16:colId xmlns:a16="http://schemas.microsoft.com/office/drawing/2014/main" xmlns="" val="20001"/>
                    </a:ext>
                  </a:extLst>
                </a:gridCol>
                <a:gridCol w="116840">
                  <a:extLst>
                    <a:ext uri="{9D8B030D-6E8A-4147-A177-3AD203B41FA5}">
                      <a16:colId xmlns:a16="http://schemas.microsoft.com/office/drawing/2014/main" xmlns="" val="20002"/>
                    </a:ext>
                  </a:extLst>
                </a:gridCol>
                <a:gridCol w="1572449">
                  <a:extLst>
                    <a:ext uri="{9D8B030D-6E8A-4147-A177-3AD203B41FA5}">
                      <a16:colId xmlns:a16="http://schemas.microsoft.com/office/drawing/2014/main" xmlns="" val="20003"/>
                    </a:ext>
                  </a:extLst>
                </a:gridCol>
                <a:gridCol w="1786023">
                  <a:extLst>
                    <a:ext uri="{9D8B030D-6E8A-4147-A177-3AD203B41FA5}">
                      <a16:colId xmlns:a16="http://schemas.microsoft.com/office/drawing/2014/main" xmlns="" val="20004"/>
                    </a:ext>
                  </a:extLst>
                </a:gridCol>
                <a:gridCol w="1786880">
                  <a:extLst>
                    <a:ext uri="{9D8B030D-6E8A-4147-A177-3AD203B41FA5}">
                      <a16:colId xmlns:a16="http://schemas.microsoft.com/office/drawing/2014/main" xmlns="" val="20005"/>
                    </a:ext>
                  </a:extLst>
                </a:gridCol>
              </a:tblGrid>
              <a:tr h="357875">
                <a:tc rowSpan="2">
                  <a:txBody>
                    <a:bodyPr/>
                    <a:lstStyle/>
                    <a:p>
                      <a:pPr algn="ctr"/>
                      <a:r>
                        <a:rPr kumimoji="1" lang="ja-JP" altLang="en-US" dirty="0" smtClean="0"/>
                        <a:t>区　　分</a:t>
                      </a:r>
                      <a:endParaRPr kumimoji="1" lang="ja-JP" alt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5">
                  <a:txBody>
                    <a:bodyPr/>
                    <a:lstStyle/>
                    <a:p>
                      <a:pPr algn="ctr"/>
                      <a:r>
                        <a:rPr kumimoji="1" lang="ja-JP" altLang="en-US" dirty="0" smtClean="0"/>
                        <a:t>基　　　　　　　準　　　　　　　値</a:t>
                      </a:r>
                      <a:endParaRPr kumimoji="1" lang="ja-JP" altLang="en-US" dirty="0"/>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626280">
                <a:tc vMerge="1">
                  <a:txBody>
                    <a:bodyPr/>
                    <a:lstStyle/>
                    <a:p>
                      <a:endParaRPr kumimoji="1" lang="ja-JP" altLang="en-US" dirty="0"/>
                    </a:p>
                  </a:txBody>
                  <a:tcPr/>
                </a:tc>
                <a:tc gridSpan="2">
                  <a:txBody>
                    <a:bodyPr/>
                    <a:lstStyle/>
                    <a:p>
                      <a:r>
                        <a:rPr kumimoji="1" lang="ja-JP" altLang="en-US" dirty="0" smtClean="0"/>
                        <a:t>児童</a:t>
                      </a:r>
                      <a:r>
                        <a:rPr kumimoji="1" lang="en-US" altLang="ja-JP" dirty="0" smtClean="0"/>
                        <a:t>(</a:t>
                      </a:r>
                      <a:r>
                        <a:rPr kumimoji="1" lang="ja-JP" altLang="en-US" dirty="0" smtClean="0"/>
                        <a:t>６</a:t>
                      </a:r>
                      <a:r>
                        <a:rPr kumimoji="1" lang="en-US" altLang="ja-JP" dirty="0" smtClean="0"/>
                        <a:t>-</a:t>
                      </a:r>
                      <a:r>
                        <a:rPr kumimoji="1" lang="ja-JP" altLang="en-US" dirty="0" smtClean="0"/>
                        <a:t>７歳</a:t>
                      </a:r>
                      <a:r>
                        <a:rPr kumimoji="1" lang="en-US" altLang="ja-JP" dirty="0" smtClean="0"/>
                        <a:t>)</a:t>
                      </a:r>
                      <a:r>
                        <a:rPr kumimoji="1" lang="ja-JP" altLang="en-US" dirty="0" smtClean="0"/>
                        <a:t>の場合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児童</a:t>
                      </a:r>
                      <a:r>
                        <a:rPr kumimoji="1" lang="en-US" altLang="ja-JP" dirty="0" smtClean="0"/>
                        <a:t>(</a:t>
                      </a:r>
                      <a:r>
                        <a:rPr kumimoji="1" lang="ja-JP" altLang="en-US" dirty="0" smtClean="0"/>
                        <a:t>８</a:t>
                      </a:r>
                      <a:r>
                        <a:rPr kumimoji="1" lang="en-US" altLang="ja-JP" dirty="0" smtClean="0"/>
                        <a:t>-</a:t>
                      </a:r>
                      <a:r>
                        <a:rPr kumimoji="1" lang="ja-JP" altLang="en-US" dirty="0" smtClean="0"/>
                        <a:t>９歳</a:t>
                      </a:r>
                      <a:r>
                        <a:rPr kumimoji="1" lang="en-US" altLang="ja-JP" dirty="0" smtClean="0"/>
                        <a:t>)</a:t>
                      </a:r>
                      <a:r>
                        <a:rPr kumimoji="1" lang="ja-JP" altLang="en-US" dirty="0" smtClean="0"/>
                        <a:t>の場合</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児童</a:t>
                      </a:r>
                      <a:r>
                        <a:rPr kumimoji="1" lang="en-US" altLang="ja-JP" dirty="0" smtClean="0"/>
                        <a:t>(10-11</a:t>
                      </a:r>
                      <a:r>
                        <a:rPr kumimoji="1" lang="ja-JP" altLang="en-US" dirty="0" smtClean="0"/>
                        <a:t>歳</a:t>
                      </a:r>
                      <a:r>
                        <a:rPr kumimoji="1" lang="en-US" altLang="ja-JP" dirty="0" smtClean="0"/>
                        <a:t>)</a:t>
                      </a:r>
                      <a:r>
                        <a:rPr kumimoji="1" lang="ja-JP" altLang="en-US" dirty="0" smtClean="0"/>
                        <a:t>の場合</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生徒</a:t>
                      </a:r>
                      <a:r>
                        <a:rPr kumimoji="1" lang="en-US" altLang="ja-JP" dirty="0" smtClean="0"/>
                        <a:t>(12-14</a:t>
                      </a:r>
                      <a:r>
                        <a:rPr kumimoji="1" lang="ja-JP" altLang="en-US" dirty="0" smtClean="0"/>
                        <a:t>歳</a:t>
                      </a:r>
                      <a:r>
                        <a:rPr kumimoji="1" lang="en-US" altLang="ja-JP" dirty="0" smtClean="0"/>
                        <a:t>)</a:t>
                      </a:r>
                      <a:r>
                        <a:rPr kumimoji="1" lang="ja-JP" altLang="en-US" dirty="0" smtClean="0"/>
                        <a:t>の場合</a:t>
                      </a:r>
                    </a:p>
                  </a:txBody>
                  <a:tcPr>
                    <a:lnL w="12700" cap="flat" cmpd="sng" algn="ctr">
                      <a:solidFill>
                        <a:schemeClr val="tx1"/>
                      </a:solidFill>
                      <a:prstDash val="sysDot"/>
                      <a:round/>
                      <a:headEnd type="none" w="med" len="med"/>
                      <a:tailEnd type="none" w="med" len="med"/>
                    </a:lnL>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1"/>
                  </a:ext>
                </a:extLst>
              </a:tr>
              <a:tr h="387697">
                <a:tc>
                  <a:txBody>
                    <a:bodyPr/>
                    <a:lstStyle/>
                    <a:p>
                      <a:r>
                        <a:rPr kumimoji="1" lang="ja-JP" altLang="en-US" dirty="0" smtClean="0">
                          <a:solidFill>
                            <a:schemeClr val="tx1"/>
                          </a:solidFill>
                        </a:rPr>
                        <a:t>エネルギー</a:t>
                      </a:r>
                      <a:r>
                        <a:rPr kumimoji="1" lang="en-US" altLang="ja-JP" dirty="0" smtClean="0">
                          <a:solidFill>
                            <a:schemeClr val="tx1"/>
                          </a:solidFill>
                        </a:rPr>
                        <a:t>(kcal)</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530</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a:txBody>
                    <a:bodyPr/>
                    <a:lstStyle/>
                    <a:p>
                      <a:pPr algn="ctr"/>
                      <a:r>
                        <a:rPr kumimoji="1" lang="en-US" altLang="ja-JP" sz="2000" dirty="0" smtClean="0">
                          <a:solidFill>
                            <a:schemeClr val="tx1"/>
                          </a:solidFill>
                        </a:rPr>
                        <a:t>650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780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830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85926">
                <a:tc>
                  <a:txBody>
                    <a:bodyPr/>
                    <a:lstStyle/>
                    <a:p>
                      <a:r>
                        <a:rPr kumimoji="1" lang="ja-JP" altLang="en-US" dirty="0" smtClean="0">
                          <a:solidFill>
                            <a:schemeClr val="tx1"/>
                          </a:solidFill>
                        </a:rPr>
                        <a:t>たんぱく質　</a:t>
                      </a:r>
                      <a:r>
                        <a:rPr kumimoji="1" lang="en-US" altLang="ja-JP" dirty="0" smtClean="0">
                          <a:solidFill>
                            <a:schemeClr val="tx1"/>
                          </a:solidFill>
                        </a:rPr>
                        <a:t>(</a:t>
                      </a:r>
                      <a:r>
                        <a:rPr kumimoji="1" lang="ja-JP" altLang="en-US" dirty="0" smtClean="0">
                          <a:solidFill>
                            <a:schemeClr val="tx1"/>
                          </a:solidFill>
                        </a:rPr>
                        <a:t>％</a:t>
                      </a:r>
                      <a:r>
                        <a:rPr kumimoji="1" lang="en-US" altLang="ja-JP" dirty="0" smtClean="0">
                          <a:solidFill>
                            <a:schemeClr val="tx1"/>
                          </a:solidFill>
                        </a:rPr>
                        <a: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2000" dirty="0" smtClean="0">
                          <a:solidFill>
                            <a:schemeClr val="tx1"/>
                          </a:solidFill>
                        </a:rPr>
                        <a:t>学校給食による摂取エネルギー全体の</a:t>
                      </a:r>
                      <a:r>
                        <a:rPr kumimoji="1" lang="en-US" altLang="ja-JP" sz="2000" dirty="0" smtClean="0">
                          <a:solidFill>
                            <a:schemeClr val="tx1"/>
                          </a:solidFill>
                        </a:rPr>
                        <a:t>13</a:t>
                      </a:r>
                      <a:r>
                        <a:rPr kumimoji="1" lang="ja-JP" altLang="en-US" sz="2000" dirty="0" smtClean="0">
                          <a:solidFill>
                            <a:schemeClr val="tx1"/>
                          </a:solidFill>
                        </a:rPr>
                        <a:t>～</a:t>
                      </a:r>
                      <a:r>
                        <a:rPr kumimoji="1" lang="en-US" altLang="ja-JP" sz="2000" dirty="0" smtClean="0">
                          <a:solidFill>
                            <a:schemeClr val="tx1"/>
                          </a:solidFill>
                        </a:rPr>
                        <a:t>20</a:t>
                      </a:r>
                      <a:r>
                        <a:rPr kumimoji="1" lang="ja-JP" altLang="en-US" sz="2000" dirty="0" smtClean="0">
                          <a:solidFill>
                            <a:schemeClr val="tx1"/>
                          </a:solidFill>
                        </a:rPr>
                        <a:t>％</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hMerge="1">
                  <a:txBody>
                    <a:bodyPr/>
                    <a:lstStyle/>
                    <a:p>
                      <a:pPr algn="ctr"/>
                      <a:endParaRPr kumimoji="1" lang="ja-JP" altLang="en-US" sz="20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20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2000" dirty="0"/>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57875">
                <a:tc>
                  <a:txBody>
                    <a:bodyPr/>
                    <a:lstStyle/>
                    <a:p>
                      <a:r>
                        <a:rPr kumimoji="1" lang="ja-JP" altLang="en-US" dirty="0" smtClean="0">
                          <a:solidFill>
                            <a:schemeClr val="tx1"/>
                          </a:solidFill>
                        </a:rPr>
                        <a:t>脂質　　　　</a:t>
                      </a:r>
                      <a:r>
                        <a:rPr kumimoji="1" lang="en-US" altLang="ja-JP" dirty="0" smtClean="0">
                          <a:solidFill>
                            <a:schemeClr val="tx1"/>
                          </a:solidFill>
                        </a:rPr>
                        <a:t>(</a:t>
                      </a:r>
                      <a:r>
                        <a:rPr kumimoji="1" lang="ja-JP" altLang="en-US" dirty="0" smtClean="0">
                          <a:solidFill>
                            <a:schemeClr val="tx1"/>
                          </a:solidFill>
                        </a:rPr>
                        <a:t>％</a:t>
                      </a:r>
                      <a:r>
                        <a:rPr kumimoji="1" lang="en-US" altLang="ja-JP" dirty="0" smtClean="0">
                          <a:solidFill>
                            <a:schemeClr val="tx1"/>
                          </a:solidFill>
                        </a:rPr>
                        <a: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dirty="0" smtClean="0">
                          <a:solidFill>
                            <a:schemeClr val="tx1"/>
                          </a:solidFill>
                        </a:rPr>
                        <a:t>学校給食による摂取エネルギー全体の</a:t>
                      </a:r>
                      <a:r>
                        <a:rPr kumimoji="1" lang="en-US" altLang="ja-JP" dirty="0" smtClean="0">
                          <a:solidFill>
                            <a:schemeClr val="tx1"/>
                          </a:solidFill>
                        </a:rPr>
                        <a:t>20</a:t>
                      </a:r>
                      <a:r>
                        <a:rPr kumimoji="1" lang="ja-JP" altLang="en-US" dirty="0" smtClean="0">
                          <a:solidFill>
                            <a:schemeClr val="tx1"/>
                          </a:solidFill>
                        </a:rPr>
                        <a:t>％～</a:t>
                      </a:r>
                      <a:r>
                        <a:rPr kumimoji="1" lang="en-US" altLang="ja-JP" dirty="0" smtClean="0">
                          <a:solidFill>
                            <a:schemeClr val="tx1"/>
                          </a:solidFill>
                        </a:rPr>
                        <a:t>30</a:t>
                      </a:r>
                      <a:r>
                        <a:rPr kumimoji="1" lang="ja-JP" altLang="en-US"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4"/>
                  </a:ext>
                </a:extLst>
              </a:tr>
              <a:tr h="387697">
                <a:tc>
                  <a:txBody>
                    <a:bodyPr/>
                    <a:lstStyle/>
                    <a:p>
                      <a:r>
                        <a:rPr kumimoji="1" lang="ja-JP" altLang="en-US" sz="1200" dirty="0" smtClean="0">
                          <a:solidFill>
                            <a:schemeClr val="tx1"/>
                          </a:solidFill>
                        </a:rPr>
                        <a:t>ナトリウム</a:t>
                      </a:r>
                      <a:r>
                        <a:rPr kumimoji="1" lang="en-US" altLang="ja-JP" sz="1200" dirty="0" smtClean="0">
                          <a:solidFill>
                            <a:schemeClr val="tx1"/>
                          </a:solidFill>
                        </a:rPr>
                        <a:t>(</a:t>
                      </a:r>
                      <a:r>
                        <a:rPr kumimoji="1" lang="ja-JP" altLang="en-US" sz="1200" dirty="0" smtClean="0">
                          <a:solidFill>
                            <a:schemeClr val="tx1"/>
                          </a:solidFill>
                        </a:rPr>
                        <a:t>食塩相当量</a:t>
                      </a:r>
                      <a:r>
                        <a:rPr kumimoji="1" lang="en-US" altLang="ja-JP" sz="1400" dirty="0" smtClean="0">
                          <a:solidFill>
                            <a:schemeClr val="tx1"/>
                          </a:solidFill>
                        </a:rPr>
                        <a:t>)</a:t>
                      </a:r>
                      <a:r>
                        <a:rPr kumimoji="1" lang="en-US" altLang="ja-JP" sz="1800" dirty="0" smtClean="0">
                          <a:solidFill>
                            <a:schemeClr val="tx1"/>
                          </a:solidFill>
                        </a:rPr>
                        <a:t>(g)</a:t>
                      </a:r>
                      <a:endParaRPr kumimoji="1" lang="ja-JP" altLang="en-US" sz="12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2</a:t>
                      </a:r>
                      <a:r>
                        <a:rPr kumimoji="1" lang="ja-JP" altLang="en-US" dirty="0" smtClean="0">
                          <a:solidFill>
                            <a:schemeClr val="tx1"/>
                          </a:solidFill>
                        </a:rPr>
                        <a:t>未満</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2</a:t>
                      </a:r>
                      <a:r>
                        <a:rPr kumimoji="1" lang="ja-JP" altLang="en-US" dirty="0" smtClean="0">
                          <a:solidFill>
                            <a:schemeClr val="tx1"/>
                          </a:solidFill>
                        </a:rPr>
                        <a:t>未満</a:t>
                      </a:r>
                      <a:endParaRPr kumimoji="1" lang="ja-JP" altLang="en-US"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rPr>
                        <a:t>2.5</a:t>
                      </a:r>
                      <a:r>
                        <a:rPr kumimoji="1" lang="ja-JP" altLang="en-US" dirty="0" smtClean="0">
                          <a:solidFill>
                            <a:schemeClr val="tx1"/>
                          </a:solidFill>
                        </a:rPr>
                        <a:t>未満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2.5</a:t>
                      </a:r>
                      <a:r>
                        <a:rPr kumimoji="1" lang="ja-JP" altLang="en-US" dirty="0" smtClean="0">
                          <a:solidFill>
                            <a:schemeClr val="tx1"/>
                          </a:solidFill>
                        </a:rPr>
                        <a:t>未満</a:t>
                      </a:r>
                      <a:endParaRPr kumimoji="1" lang="ja-JP" altLang="en-US"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87697">
                <a:tc>
                  <a:txBody>
                    <a:bodyPr/>
                    <a:lstStyle/>
                    <a:p>
                      <a:r>
                        <a:rPr kumimoji="1" lang="ja-JP" altLang="en-US" dirty="0" smtClean="0">
                          <a:solidFill>
                            <a:schemeClr val="tx1"/>
                          </a:solidFill>
                        </a:rPr>
                        <a:t>カルシウム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290</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350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360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450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87697">
                <a:tc>
                  <a:txBody>
                    <a:bodyPr/>
                    <a:lstStyle/>
                    <a:p>
                      <a:r>
                        <a:rPr kumimoji="1" lang="ja-JP" altLang="en-US" dirty="0" smtClean="0">
                          <a:solidFill>
                            <a:schemeClr val="tx1"/>
                          </a:solidFill>
                        </a:rPr>
                        <a:t>マグネシウム（</a:t>
                      </a:r>
                      <a:r>
                        <a:rPr kumimoji="1" lang="en-US" altLang="ja-JP" dirty="0" smtClean="0">
                          <a:solidFill>
                            <a:schemeClr val="tx1"/>
                          </a:solidFill>
                        </a:rPr>
                        <a:t>mg</a:t>
                      </a:r>
                      <a:r>
                        <a:rPr kumimoji="1" lang="ja-JP" altLang="en-US" dirty="0" smtClean="0">
                          <a:solidFill>
                            <a:schemeClr val="tx1"/>
                          </a:solidFill>
                        </a:rPr>
                        <a:t>）</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40</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50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70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120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43179370"/>
                  </a:ext>
                </a:extLst>
              </a:tr>
              <a:tr h="387697">
                <a:tc>
                  <a:txBody>
                    <a:bodyPr/>
                    <a:lstStyle/>
                    <a:p>
                      <a:r>
                        <a:rPr kumimoji="1" lang="ja-JP" altLang="en-US" dirty="0" smtClean="0">
                          <a:solidFill>
                            <a:schemeClr val="tx1"/>
                          </a:solidFill>
                        </a:rPr>
                        <a:t>鉄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2.5</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3</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4</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4</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87697">
                <a:tc>
                  <a:txBody>
                    <a:bodyPr/>
                    <a:lstStyle/>
                    <a:p>
                      <a:r>
                        <a:rPr kumimoji="1" lang="ja-JP" altLang="en-US" dirty="0" smtClean="0">
                          <a:solidFill>
                            <a:schemeClr val="tx1"/>
                          </a:solidFill>
                        </a:rPr>
                        <a:t>ビタミンＡ</a:t>
                      </a:r>
                      <a:r>
                        <a:rPr kumimoji="1" lang="en-US" altLang="ja-JP" dirty="0" smtClean="0">
                          <a:solidFill>
                            <a:schemeClr val="tx1"/>
                          </a:solidFill>
                        </a:rPr>
                        <a:t>(</a:t>
                      </a:r>
                      <a:r>
                        <a:rPr kumimoji="1" lang="en-US" altLang="ja-JP" dirty="0" err="1" smtClean="0">
                          <a:solidFill>
                            <a:schemeClr val="tx1"/>
                          </a:solidFill>
                        </a:rPr>
                        <a:t>μgRAE</a:t>
                      </a:r>
                      <a:r>
                        <a:rPr kumimoji="1" lang="en-US" altLang="ja-JP" dirty="0" smtClean="0">
                          <a:solidFill>
                            <a:schemeClr val="tx1"/>
                          </a:solidFill>
                        </a:rPr>
                        <a:t>)</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170</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200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240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300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87697">
                <a:tc>
                  <a:txBody>
                    <a:bodyPr/>
                    <a:lstStyle/>
                    <a:p>
                      <a:r>
                        <a:rPr kumimoji="1" lang="ja-JP" altLang="en-US" dirty="0" smtClean="0">
                          <a:solidFill>
                            <a:schemeClr val="tx1"/>
                          </a:solidFill>
                        </a:rPr>
                        <a:t>ビタミンＢ</a:t>
                      </a:r>
                      <a:r>
                        <a:rPr kumimoji="1" lang="en-US" altLang="ja-JP" baseline="-25000" dirty="0" smtClean="0">
                          <a:solidFill>
                            <a:schemeClr val="tx1"/>
                          </a:solidFill>
                        </a:rPr>
                        <a:t>1</a:t>
                      </a:r>
                      <a:r>
                        <a:rPr kumimoji="1" lang="ja-JP" altLang="en-US" baseline="-25000" dirty="0" smtClean="0">
                          <a:solidFill>
                            <a:schemeClr val="tx1"/>
                          </a:solidFill>
                        </a:rPr>
                        <a:t>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0.4</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0.5</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0.5</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387697">
                <a:tc>
                  <a:txBody>
                    <a:bodyPr/>
                    <a:lstStyle/>
                    <a:p>
                      <a:r>
                        <a:rPr kumimoji="1" lang="ja-JP" altLang="en-US" dirty="0" smtClean="0">
                          <a:solidFill>
                            <a:schemeClr val="tx1"/>
                          </a:solidFill>
                        </a:rPr>
                        <a:t>ビタミンＢ</a:t>
                      </a:r>
                      <a:r>
                        <a:rPr kumimoji="1" lang="en-US" altLang="ja-JP" baseline="-25000" dirty="0" smtClean="0">
                          <a:solidFill>
                            <a:schemeClr val="tx1"/>
                          </a:solidFill>
                        </a:rPr>
                        <a:t>2</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0.4</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0.4</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0.5</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0.6</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387697">
                <a:tc>
                  <a:txBody>
                    <a:bodyPr/>
                    <a:lstStyle/>
                    <a:p>
                      <a:r>
                        <a:rPr kumimoji="1" lang="ja-JP" altLang="en-US" dirty="0" smtClean="0">
                          <a:solidFill>
                            <a:schemeClr val="tx1"/>
                          </a:solidFill>
                        </a:rPr>
                        <a:t>ビタミンＣ　</a:t>
                      </a:r>
                      <a:r>
                        <a:rPr kumimoji="1" lang="en-US" altLang="ja-JP" dirty="0" smtClean="0">
                          <a:solidFill>
                            <a:schemeClr val="tx1"/>
                          </a:solidFill>
                        </a:rPr>
                        <a:t>(mg)</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20</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solidFill>
                            <a:schemeClr val="tx1"/>
                          </a:solidFill>
                        </a:rPr>
                        <a:t>20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2000" dirty="0" smtClean="0">
                          <a:solidFill>
                            <a:schemeClr val="tx1"/>
                          </a:solidFill>
                        </a:rPr>
                        <a:t>25</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30</a:t>
                      </a:r>
                      <a:endParaRPr kumimoji="1" lang="ja-JP" altLang="en-US" sz="2000" dirty="0">
                        <a:solidFill>
                          <a:schemeClr val="tx1"/>
                        </a:solidFill>
                      </a:endParaRP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387697">
                <a:tc>
                  <a:txBody>
                    <a:bodyPr/>
                    <a:lstStyle/>
                    <a:p>
                      <a:r>
                        <a:rPr kumimoji="1" lang="ja-JP" altLang="en-US" dirty="0" smtClean="0">
                          <a:solidFill>
                            <a:schemeClr val="tx1"/>
                          </a:solidFill>
                        </a:rPr>
                        <a:t>食物繊維　 　</a:t>
                      </a:r>
                      <a:r>
                        <a:rPr kumimoji="1" lang="en-US" altLang="ja-JP" dirty="0" smtClean="0">
                          <a:solidFill>
                            <a:schemeClr val="tx1"/>
                          </a:solidFill>
                        </a:rPr>
                        <a:t>(g)</a:t>
                      </a:r>
                      <a:r>
                        <a:rPr kumimoji="1" lang="en-US" altLang="ja-JP" baseline="0" dirty="0" smtClean="0">
                          <a:solidFill>
                            <a:schemeClr val="tx1"/>
                          </a:solidFill>
                        </a:rPr>
                        <a:t> </a:t>
                      </a:r>
                      <a:endParaRPr kumimoji="1" lang="ja-JP" altLang="en-US"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chemeClr val="tx1"/>
                          </a:solidFill>
                        </a:rPr>
                        <a:t>4</a:t>
                      </a:r>
                      <a:r>
                        <a:rPr kumimoji="1" lang="ja-JP" altLang="en-US" sz="2000" dirty="0" smtClean="0">
                          <a:solidFill>
                            <a:schemeClr val="tx1"/>
                          </a:solidFill>
                        </a:rPr>
                        <a:t>以上</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rPr>
                        <a:t>5</a:t>
                      </a:r>
                      <a:r>
                        <a:rPr kumimoji="1" lang="ja-JP" altLang="en-US" sz="2000" dirty="0" smtClean="0">
                          <a:solidFill>
                            <a:schemeClr val="tx1"/>
                          </a:solidFill>
                        </a:rPr>
                        <a:t>以上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rPr>
                        <a:t>5</a:t>
                      </a:r>
                      <a:r>
                        <a:rPr kumimoji="1" lang="ja-JP" altLang="en-US" sz="2000" dirty="0" smtClean="0">
                          <a:solidFill>
                            <a:schemeClr val="tx1"/>
                          </a:solidFill>
                        </a:rPr>
                        <a:t>以上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solidFill>
                            <a:schemeClr val="tx1"/>
                          </a:solidFill>
                        </a:rPr>
                        <a:t>6.5</a:t>
                      </a:r>
                      <a:r>
                        <a:rPr kumimoji="1" lang="ja-JP" altLang="en-US" sz="2000" dirty="0" smtClean="0">
                          <a:solidFill>
                            <a:schemeClr val="tx1"/>
                          </a:solidFill>
                        </a:rPr>
                        <a:t>以上</a:t>
                      </a:r>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498128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9740" y="1052736"/>
            <a:ext cx="8784976" cy="792088"/>
          </a:xfrm>
        </p:spPr>
        <p:txBody>
          <a:bodyPr>
            <a:noAutofit/>
          </a:bodyPr>
          <a:lstStyle/>
          <a:p>
            <a:pPr marL="0" indent="0">
              <a:buNone/>
            </a:pPr>
            <a:r>
              <a:rPr kumimoji="1" lang="ja-JP" altLang="en-US" sz="2400" dirty="0" smtClean="0"/>
              <a:t>（注）１　表に掲げるもののほか、次に掲げるものについて</a:t>
            </a:r>
            <a:br>
              <a:rPr kumimoji="1" lang="ja-JP" altLang="en-US" sz="2400" dirty="0" smtClean="0"/>
            </a:br>
            <a:r>
              <a:rPr kumimoji="1" lang="ja-JP" altLang="en-US" sz="2400" dirty="0" smtClean="0"/>
              <a:t>　　　　　も示した摂取について配慮すること。</a:t>
            </a:r>
            <a:endParaRPr kumimoji="1" lang="ja-JP" altLang="en-US" sz="2400" dirty="0"/>
          </a:p>
        </p:txBody>
      </p:sp>
      <p:sp>
        <p:nvSpPr>
          <p:cNvPr id="4" name="タイトル 1"/>
          <p:cNvSpPr>
            <a:spLocks noGrp="1"/>
          </p:cNvSpPr>
          <p:nvPr>
            <p:ph type="title"/>
          </p:nvPr>
        </p:nvSpPr>
        <p:spPr>
          <a:xfrm>
            <a:off x="169030" y="260648"/>
            <a:ext cx="8784976" cy="738336"/>
          </a:xfrm>
        </p:spPr>
        <p:txBody>
          <a:bodyPr>
            <a:normAutofit/>
          </a:bodyPr>
          <a:lstStyle/>
          <a:p>
            <a:r>
              <a:rPr kumimoji="1" lang="ja-JP" altLang="en-US" sz="2900" dirty="0" smtClean="0">
                <a:latin typeface="+mj-ea"/>
              </a:rPr>
              <a:t>児童又は生徒一人一回当たりの学校給食摂取基準②</a:t>
            </a:r>
            <a:endParaRPr kumimoji="1" lang="ja-JP" altLang="en-US" sz="2900" dirty="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1786636157"/>
              </p:ext>
            </p:extLst>
          </p:nvPr>
        </p:nvGraphicFramePr>
        <p:xfrm>
          <a:off x="107505" y="1916832"/>
          <a:ext cx="8892988" cy="1036320"/>
        </p:xfrm>
        <a:graphic>
          <a:graphicData uri="http://schemas.openxmlformats.org/drawingml/2006/table">
            <a:tbl>
              <a:tblPr firstRow="1" bandRow="1">
                <a:tableStyleId>{F5AB1C69-6EDB-4FF4-983F-18BD219EF322}</a:tableStyleId>
              </a:tblPr>
              <a:tblGrid>
                <a:gridCol w="2052229">
                  <a:extLst>
                    <a:ext uri="{9D8B030D-6E8A-4147-A177-3AD203B41FA5}">
                      <a16:colId xmlns:a16="http://schemas.microsoft.com/office/drawing/2014/main" xmlns="" val="20000"/>
                    </a:ext>
                  </a:extLst>
                </a:gridCol>
                <a:gridCol w="1728192">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gridCol w="1728192">
                  <a:extLst>
                    <a:ext uri="{9D8B030D-6E8A-4147-A177-3AD203B41FA5}">
                      <a16:colId xmlns:a16="http://schemas.microsoft.com/office/drawing/2014/main" xmlns="" val="20003"/>
                    </a:ext>
                  </a:extLst>
                </a:gridCol>
                <a:gridCol w="1728191">
                  <a:extLst>
                    <a:ext uri="{9D8B030D-6E8A-4147-A177-3AD203B41FA5}">
                      <a16:colId xmlns:a16="http://schemas.microsoft.com/office/drawing/2014/main" xmlns="" val="20004"/>
                    </a:ext>
                  </a:extLst>
                </a:gridCol>
              </a:tblGrid>
              <a:tr h="370840">
                <a:tc>
                  <a:txBody>
                    <a:bodyPr/>
                    <a:lstStyle/>
                    <a:p>
                      <a:endParaRPr kumimoji="1" lang="ja-JP"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児童</a:t>
                      </a:r>
                      <a:endParaRPr kumimoji="1" lang="en-US" altLang="ja-JP" dirty="0" smtClean="0"/>
                    </a:p>
                    <a:p>
                      <a:pPr algn="ctr"/>
                      <a:r>
                        <a:rPr kumimoji="1" lang="en-US" altLang="ja-JP" dirty="0" smtClean="0"/>
                        <a:t>(</a:t>
                      </a:r>
                      <a:r>
                        <a:rPr kumimoji="1" lang="ja-JP" altLang="en-US" dirty="0" smtClean="0"/>
                        <a:t>６～７歳</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児童</a:t>
                      </a:r>
                      <a:endParaRPr kumimoji="1" lang="en-US" altLang="ja-JP" dirty="0" smtClean="0"/>
                    </a:p>
                    <a:p>
                      <a:pPr algn="ctr"/>
                      <a:r>
                        <a:rPr kumimoji="1" lang="en-US" altLang="ja-JP" dirty="0" smtClean="0"/>
                        <a:t>(</a:t>
                      </a:r>
                      <a:r>
                        <a:rPr kumimoji="1" lang="ja-JP" altLang="en-US" dirty="0" smtClean="0"/>
                        <a:t>８～９歳</a:t>
                      </a:r>
                      <a:r>
                        <a:rPr kumimoji="1" lang="en-US" altLang="ja-JP" dirty="0" smtClean="0"/>
                        <a:t>)</a:t>
                      </a:r>
                      <a:endParaRPr kumimoji="1" lang="ja-JP" altLang="en-US"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児童</a:t>
                      </a:r>
                      <a:endParaRPr kumimoji="1" lang="en-US" altLang="ja-JP" dirty="0" smtClean="0"/>
                    </a:p>
                    <a:p>
                      <a:pPr algn="ctr"/>
                      <a:r>
                        <a:rPr kumimoji="1" lang="en-US" altLang="ja-JP" dirty="0" smtClean="0"/>
                        <a:t>(10</a:t>
                      </a:r>
                      <a:r>
                        <a:rPr kumimoji="1" lang="ja-JP" altLang="en-US" dirty="0" smtClean="0"/>
                        <a:t>～</a:t>
                      </a:r>
                      <a:r>
                        <a:rPr kumimoji="1" lang="en-US" altLang="ja-JP" dirty="0" smtClean="0"/>
                        <a:t>11</a:t>
                      </a:r>
                      <a:r>
                        <a:rPr kumimoji="1" lang="ja-JP" altLang="en-US" dirty="0" smtClean="0"/>
                        <a:t>歳</a:t>
                      </a:r>
                      <a:r>
                        <a:rPr kumimoji="1" lang="en-US" altLang="ja-JP" dirty="0" smtClean="0"/>
                        <a:t>)</a:t>
                      </a:r>
                      <a:endParaRPr kumimoji="1" lang="ja-JP" altLang="en-US"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生徒</a:t>
                      </a:r>
                      <a:endParaRPr kumimoji="1" lang="en-US" altLang="ja-JP" dirty="0" smtClean="0"/>
                    </a:p>
                    <a:p>
                      <a:pPr algn="ctr"/>
                      <a:r>
                        <a:rPr kumimoji="1" lang="en-US" altLang="ja-JP" dirty="0" smtClean="0"/>
                        <a:t>(12</a:t>
                      </a:r>
                      <a:r>
                        <a:rPr kumimoji="1" lang="ja-JP" altLang="en-US" dirty="0" smtClean="0"/>
                        <a:t>～</a:t>
                      </a:r>
                      <a:r>
                        <a:rPr kumimoji="1" lang="en-US" altLang="ja-JP" dirty="0" smtClean="0"/>
                        <a:t>14</a:t>
                      </a:r>
                      <a:r>
                        <a:rPr kumimoji="1" lang="ja-JP" altLang="en-US" dirty="0" smtClean="0"/>
                        <a:t>歳</a:t>
                      </a:r>
                      <a:r>
                        <a:rPr kumimoji="1" lang="en-US" altLang="ja-JP" dirty="0" smtClean="0"/>
                        <a:t>)</a:t>
                      </a:r>
                      <a:endParaRPr kumimoji="1" lang="ja-JP" altLang="en-US" dirty="0"/>
                    </a:p>
                  </a:txBody>
                  <a:tcPr>
                    <a:lnL w="12700" cap="flat" cmpd="sng" algn="ctr">
                      <a:solidFill>
                        <a:schemeClr val="tx1"/>
                      </a:solidFill>
                      <a:prstDash val="sysDot"/>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r>
                        <a:rPr kumimoji="1" lang="ja-JP" altLang="en-US" dirty="0" smtClean="0"/>
                        <a:t>亜鉛　　　　　</a:t>
                      </a:r>
                      <a:r>
                        <a:rPr kumimoji="1" lang="ja-JP" altLang="en-US" baseline="0" dirty="0" smtClean="0"/>
                        <a:t>  </a:t>
                      </a:r>
                      <a:r>
                        <a:rPr kumimoji="1" lang="en-US" altLang="ja-JP" dirty="0" smtClean="0"/>
                        <a:t>(mg)</a:t>
                      </a:r>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t>2</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t>2</a:t>
                      </a:r>
                      <a:endParaRPr kumimoji="1" lang="ja-JP" altLang="en-US" sz="20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rgbClr val="FF0000"/>
                          </a:solidFill>
                        </a:rPr>
                        <a:t>2</a:t>
                      </a:r>
                      <a:endParaRPr kumimoji="1" lang="ja-JP" altLang="en-US" sz="2000" dirty="0">
                        <a:solidFill>
                          <a:srgbClr val="FF0000"/>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t>3</a:t>
                      </a:r>
                      <a:endParaRPr kumimoji="1" lang="ja-JP" altLang="en-US" sz="2000" dirty="0"/>
                    </a:p>
                  </a:txBody>
                  <a:tcPr anchor="ctr">
                    <a:lnL w="12700" cap="flat" cmpd="sng" algn="ctr">
                      <a:solidFill>
                        <a:schemeClr val="tx1"/>
                      </a:solidFill>
                      <a:prstDash val="sysDot"/>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bl>
          </a:graphicData>
        </a:graphic>
      </p:graphicFrame>
      <p:sp>
        <p:nvSpPr>
          <p:cNvPr id="6" name="コンテンツ プレースホルダー 2"/>
          <p:cNvSpPr txBox="1">
            <a:spLocks/>
          </p:cNvSpPr>
          <p:nvPr/>
        </p:nvSpPr>
        <p:spPr>
          <a:xfrm>
            <a:off x="139900" y="3714952"/>
            <a:ext cx="8784976" cy="237834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t>（注）</a:t>
            </a:r>
            <a:r>
              <a:rPr lang="ja-JP" altLang="en-US" sz="2400" dirty="0"/>
              <a:t>２</a:t>
            </a:r>
            <a:r>
              <a:rPr lang="ja-JP" altLang="en-US" sz="2400" dirty="0" smtClean="0"/>
              <a:t>　この摂取基準は</a:t>
            </a:r>
            <a:r>
              <a:rPr lang="en-US" altLang="ja-JP" sz="2400" dirty="0" smtClean="0"/>
              <a:t>､</a:t>
            </a:r>
            <a:r>
              <a:rPr lang="ja-JP" altLang="en-US" sz="2400" dirty="0" smtClean="0"/>
              <a:t>全国的な平均値を示したもので</a:t>
            </a:r>
            <a:br>
              <a:rPr lang="ja-JP" altLang="en-US" sz="2400" dirty="0" smtClean="0"/>
            </a:br>
            <a:r>
              <a:rPr lang="ja-JP" altLang="en-US" sz="2400" dirty="0" smtClean="0"/>
              <a:t>　　　　　あるから、適用に当たっては、個々の健康及び生</a:t>
            </a:r>
            <a:br>
              <a:rPr lang="ja-JP" altLang="en-US" sz="2400" dirty="0" smtClean="0"/>
            </a:br>
            <a:r>
              <a:rPr lang="ja-JP" altLang="en-US" sz="2400" dirty="0" smtClean="0"/>
              <a:t>　　　　　活活動等の実態並びに地域の実情等に十分配慮</a:t>
            </a:r>
            <a:br>
              <a:rPr lang="ja-JP" altLang="en-US" sz="2400" dirty="0" smtClean="0"/>
            </a:br>
            <a:r>
              <a:rPr lang="ja-JP" altLang="en-US" sz="2400" dirty="0" smtClean="0"/>
              <a:t>　　　　　し、弾力的に運用すること。</a:t>
            </a:r>
          </a:p>
          <a:p>
            <a:pPr marL="0" indent="0">
              <a:buFont typeface="Arial" panose="020B0604020202020204" pitchFamily="34" charset="0"/>
              <a:buNone/>
            </a:pPr>
            <a:r>
              <a:rPr lang="ja-JP" altLang="en-US" sz="2400" dirty="0" smtClean="0"/>
              <a:t>　　</a:t>
            </a:r>
            <a:r>
              <a:rPr lang="ja-JP" altLang="en-US" sz="2400" b="1" dirty="0" smtClean="0"/>
              <a:t>  </a:t>
            </a:r>
            <a:r>
              <a:rPr lang="ja-JP" altLang="en-US" sz="2400" dirty="0" smtClean="0"/>
              <a:t>３　献立の作成に当たっては、多様な食品を適切に</a:t>
            </a:r>
          </a:p>
          <a:p>
            <a:pPr marL="0" indent="0">
              <a:buFont typeface="Arial" panose="020B0604020202020204" pitchFamily="34" charset="0"/>
              <a:buNone/>
            </a:pPr>
            <a:r>
              <a:rPr lang="ja-JP" altLang="en-US" sz="2400" dirty="0" smtClean="0"/>
              <a:t>　　　　  組み合わせるよう配慮すること。</a:t>
            </a:r>
            <a:endParaRPr lang="ja-JP" altLang="en-US" sz="2400" dirty="0"/>
          </a:p>
        </p:txBody>
      </p:sp>
    </p:spTree>
    <p:extLst>
      <p:ext uri="{BB962C8B-B14F-4D97-AF65-F5344CB8AC3E}">
        <p14:creationId xmlns:p14="http://schemas.microsoft.com/office/powerpoint/2010/main" val="341897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32048" y="0"/>
            <a:ext cx="8229600" cy="778098"/>
          </a:xfrm>
        </p:spPr>
        <p:txBody>
          <a:bodyPr/>
          <a:lstStyle/>
          <a:p>
            <a:r>
              <a:rPr lang="ja-JP" altLang="en-US" dirty="0"/>
              <a:t>学校給食摂取基準の概要</a:t>
            </a:r>
            <a:endParaRPr kumimoji="1" lang="ja-JP" altLang="en-US" dirty="0"/>
          </a:p>
        </p:txBody>
      </p:sp>
      <p:sp>
        <p:nvSpPr>
          <p:cNvPr id="3" name="コンテンツ プレースホルダー 2"/>
          <p:cNvSpPr>
            <a:spLocks noGrp="1"/>
          </p:cNvSpPr>
          <p:nvPr>
            <p:ph idx="1"/>
          </p:nvPr>
        </p:nvSpPr>
        <p:spPr>
          <a:xfrm>
            <a:off x="432048" y="908720"/>
            <a:ext cx="8388424" cy="5544616"/>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ja-JP" altLang="en-US" sz="3000" dirty="0" smtClean="0"/>
              <a:t>「</a:t>
            </a:r>
            <a:r>
              <a:rPr lang="ja-JP" altLang="en-US" sz="3000" dirty="0"/>
              <a:t>学校給食摂取基準」については、厚生労働省が策定した「日本人の</a:t>
            </a:r>
            <a:r>
              <a:rPr lang="ja-JP" altLang="en-US" sz="3000" dirty="0" smtClean="0"/>
              <a:t>食事</a:t>
            </a:r>
            <a:r>
              <a:rPr lang="ja-JP" altLang="en-US" sz="3000" dirty="0"/>
              <a:t>摂取基準（以下「食事摂取基準」という。）（２０１５年版）」を</a:t>
            </a:r>
            <a:r>
              <a:rPr lang="ja-JP" altLang="en-US" sz="3000" dirty="0" smtClean="0"/>
              <a:t>参考と</a:t>
            </a:r>
            <a:r>
              <a:rPr lang="ja-JP" altLang="en-US" sz="3000" dirty="0"/>
              <a:t>し、その考え方を踏まえるとともに、厚生労働科学研究費補助金に</a:t>
            </a:r>
            <a:r>
              <a:rPr lang="ja-JP" altLang="en-US" sz="3000" dirty="0" smtClean="0"/>
              <a:t>より行われた</a:t>
            </a:r>
            <a:r>
              <a:rPr lang="ja-JP" altLang="en-US" sz="3000" dirty="0"/>
              <a:t>循環器疾患・糖尿病等生活習慣病対策総合研究事業「食事摂取</a:t>
            </a:r>
            <a:r>
              <a:rPr lang="ja-JP" altLang="en-US" sz="3000" dirty="0" smtClean="0"/>
              <a:t>基準</a:t>
            </a:r>
            <a:r>
              <a:rPr lang="ja-JP" altLang="en-US" sz="3000" dirty="0"/>
              <a:t>を用いた食生活改善に資するエビデンスの構築に関する研究」（以下「</a:t>
            </a:r>
            <a:r>
              <a:rPr lang="ja-JP" altLang="en-US" sz="3000" dirty="0" smtClean="0"/>
              <a:t>食事</a:t>
            </a:r>
            <a:r>
              <a:rPr lang="ja-JP" altLang="en-US" sz="3000" dirty="0"/>
              <a:t>状況調査」という。）及び「食事状況調査」の調査結果より算出した</a:t>
            </a:r>
            <a:r>
              <a:rPr lang="ja-JP" altLang="en-US" sz="3000" dirty="0" smtClean="0"/>
              <a:t>、小学</a:t>
            </a:r>
            <a:r>
              <a:rPr lang="ja-JP" altLang="en-US" sz="3000" dirty="0"/>
              <a:t>３年生、５年生及び中学２年生が昼食である学校給食において摂取</a:t>
            </a:r>
            <a:r>
              <a:rPr lang="ja-JP" altLang="en-US" sz="3000" dirty="0" smtClean="0"/>
              <a:t>する</a:t>
            </a:r>
            <a:r>
              <a:rPr lang="ja-JP" altLang="en-US" sz="3000" dirty="0"/>
              <a:t>ことが期待される栄養量（以下「昼食必要摂取量」という。）等を</a:t>
            </a:r>
            <a:r>
              <a:rPr lang="ja-JP" altLang="en-US" sz="3000" dirty="0" smtClean="0"/>
              <a:t>勘案し、→</a:t>
            </a:r>
            <a:endParaRPr kumimoji="1" lang="ja-JP" altLang="en-US" sz="3000" dirty="0"/>
          </a:p>
        </p:txBody>
      </p:sp>
    </p:spTree>
    <p:extLst>
      <p:ext uri="{BB962C8B-B14F-4D97-AF65-F5344CB8AC3E}">
        <p14:creationId xmlns:p14="http://schemas.microsoft.com/office/powerpoint/2010/main" val="46372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124744"/>
            <a:ext cx="8229600" cy="4320480"/>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ja-JP" altLang="en-US" dirty="0" smtClean="0"/>
              <a:t>→児童</a:t>
            </a:r>
            <a:r>
              <a:rPr lang="ja-JP" altLang="en-US" dirty="0"/>
              <a:t>又は生徒（以下「児童生徒」という。）の健康の増進及び食育の推進を図るために望ましい栄養量を算出したものである。</a:t>
            </a:r>
          </a:p>
          <a:p>
            <a:pPr marL="0" indent="0">
              <a:buNone/>
            </a:pPr>
            <a:r>
              <a:rPr lang="ja-JP" altLang="en-US" dirty="0" smtClean="0"/>
              <a:t>したがって</a:t>
            </a:r>
            <a:r>
              <a:rPr lang="ja-JP" altLang="en-US" dirty="0"/>
              <a:t>、本基準は児童生徒の１人１回当たりの全国的な平均値を示したものであるから、適用に当たっては、児童生徒の個々の健康及び生活活動等の実態並びに地域の実情等に十分配慮し、弾力的に運用すること。</a:t>
            </a:r>
          </a:p>
          <a:p>
            <a:pPr marL="0" indent="0">
              <a:buNone/>
            </a:pPr>
            <a:endParaRPr kumimoji="1" lang="ja-JP" altLang="en-US" dirty="0"/>
          </a:p>
        </p:txBody>
      </p:sp>
      <p:sp>
        <p:nvSpPr>
          <p:cNvPr id="4" name="タイトル 4"/>
          <p:cNvSpPr>
            <a:spLocks noGrp="1"/>
          </p:cNvSpPr>
          <p:nvPr>
            <p:ph type="title"/>
          </p:nvPr>
        </p:nvSpPr>
        <p:spPr>
          <a:xfrm>
            <a:off x="457200" y="29918"/>
            <a:ext cx="8229600" cy="778098"/>
          </a:xfrm>
        </p:spPr>
        <p:txBody>
          <a:bodyPr/>
          <a:lstStyle/>
          <a:p>
            <a:r>
              <a:rPr lang="ja-JP" altLang="en-US" dirty="0"/>
              <a:t>学校給食摂取基準の概要</a:t>
            </a:r>
            <a:endParaRPr kumimoji="1" lang="ja-JP" altLang="en-US" dirty="0"/>
          </a:p>
        </p:txBody>
      </p:sp>
    </p:spTree>
    <p:extLst>
      <p:ext uri="{BB962C8B-B14F-4D97-AF65-F5344CB8AC3E}">
        <p14:creationId xmlns:p14="http://schemas.microsoft.com/office/powerpoint/2010/main" val="248888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1"/>
            <a:ext cx="8229600" cy="2332856"/>
          </a:xfrm>
        </p:spPr>
        <p:style>
          <a:lnRef idx="1">
            <a:schemeClr val="accent3"/>
          </a:lnRef>
          <a:fillRef idx="2">
            <a:schemeClr val="accent3"/>
          </a:fillRef>
          <a:effectRef idx="1">
            <a:schemeClr val="accent3"/>
          </a:effectRef>
          <a:fontRef idx="minor">
            <a:schemeClr val="dk1"/>
          </a:fontRef>
        </p:style>
        <p:txBody>
          <a:bodyPr/>
          <a:lstStyle/>
          <a:p>
            <a:r>
              <a:rPr lang="ja-JP" altLang="en-US" dirty="0"/>
              <a:t>「学校給食摂取基準」についての基本的な考え方は次のとおりである。</a:t>
            </a:r>
          </a:p>
          <a:p>
            <a:r>
              <a:rPr lang="ja-JP" altLang="en-US" dirty="0"/>
              <a:t>なお、各基準値等の単位及び表示方法は、「食事摂取基準」と同様とした。</a:t>
            </a:r>
            <a:endParaRPr kumimoji="1" lang="ja-JP" altLang="en-US" dirty="0"/>
          </a:p>
        </p:txBody>
      </p:sp>
      <p:sp>
        <p:nvSpPr>
          <p:cNvPr id="4" name="タイトル 4"/>
          <p:cNvSpPr>
            <a:spLocks noGrp="1"/>
          </p:cNvSpPr>
          <p:nvPr>
            <p:ph type="title"/>
          </p:nvPr>
        </p:nvSpPr>
        <p:spPr>
          <a:xfrm>
            <a:off x="457200" y="188640"/>
            <a:ext cx="8229600" cy="1143000"/>
          </a:xfrm>
        </p:spPr>
        <p:txBody>
          <a:bodyPr/>
          <a:lstStyle/>
          <a:p>
            <a:r>
              <a:rPr lang="ja-JP" altLang="en-US" dirty="0"/>
              <a:t>学校給食摂取基準の概要</a:t>
            </a:r>
            <a:endParaRPr kumimoji="1" lang="ja-JP" altLang="en-US" dirty="0"/>
          </a:p>
        </p:txBody>
      </p:sp>
    </p:spTree>
    <p:extLst>
      <p:ext uri="{BB962C8B-B14F-4D97-AF65-F5344CB8AC3E}">
        <p14:creationId xmlns:p14="http://schemas.microsoft.com/office/powerpoint/2010/main" val="1603326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8" y="404664"/>
            <a:ext cx="8515674" cy="821356"/>
          </a:xfrm>
        </p:spPr>
        <p:txBody>
          <a:bodyPr/>
          <a:lstStyle/>
          <a:p>
            <a:r>
              <a:rPr kumimoji="1" lang="ja-JP" altLang="en-US" b="0" dirty="0" smtClean="0">
                <a:latin typeface="ＤＨＰ特太ゴシック体" panose="020B0500000000000000" pitchFamily="50" charset="-128"/>
                <a:ea typeface="ＤＨＰ特太ゴシック体" panose="020B0500000000000000" pitchFamily="50" charset="-128"/>
              </a:rPr>
              <a:t>エネルギー</a:t>
            </a:r>
            <a:endParaRPr kumimoji="1" lang="ja-JP" altLang="en-US" b="0" dirty="0">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710207" y="1700808"/>
            <a:ext cx="7704856" cy="4122658"/>
          </a:xfrm>
        </p:spPr>
        <p:style>
          <a:lnRef idx="1">
            <a:schemeClr val="accent3"/>
          </a:lnRef>
          <a:fillRef idx="2">
            <a:schemeClr val="accent3"/>
          </a:fillRef>
          <a:effectRef idx="1">
            <a:schemeClr val="accent3"/>
          </a:effectRef>
          <a:fontRef idx="minor">
            <a:schemeClr val="dk1"/>
          </a:fontRef>
        </p:style>
        <p:txBody>
          <a:bodyPr>
            <a:noAutofit/>
          </a:bodyPr>
          <a:lstStyle/>
          <a:p>
            <a:r>
              <a:rPr lang="ja-JP" altLang="en-US" dirty="0" smtClean="0"/>
              <a:t>「</a:t>
            </a:r>
            <a:r>
              <a:rPr lang="ja-JP" altLang="en-US" dirty="0"/>
              <a:t>学校給食摂取基準」の推定エネルギー必要量の算定に当たっては</a:t>
            </a:r>
            <a:r>
              <a:rPr lang="ja-JP" altLang="en-US" dirty="0" smtClean="0"/>
              <a:t>、文部</a:t>
            </a:r>
            <a:r>
              <a:rPr lang="ja-JP" altLang="en-US" dirty="0"/>
              <a:t>科学省が毎年度実施する学校保健統計調査の平均身長から求めた</a:t>
            </a:r>
            <a:r>
              <a:rPr lang="ja-JP" altLang="en-US" dirty="0" smtClean="0"/>
              <a:t>標準</a:t>
            </a:r>
            <a:r>
              <a:rPr lang="ja-JP" altLang="en-US" dirty="0"/>
              <a:t>体重と食事摂取基準で用いている身体活動レベルのレベル</a:t>
            </a:r>
            <a:r>
              <a:rPr lang="en-US" altLang="ja-JP" dirty="0"/>
              <a:t>Ⅱ</a:t>
            </a:r>
            <a:r>
              <a:rPr lang="ja-JP" altLang="en-US" dirty="0"/>
              <a:t>（ふつう</a:t>
            </a:r>
            <a:r>
              <a:rPr lang="ja-JP" altLang="en-US" dirty="0" smtClean="0"/>
              <a:t>）に</a:t>
            </a:r>
            <a:r>
              <a:rPr lang="ja-JP" altLang="en-US" dirty="0"/>
              <a:t>より算出した１日の必要量の３分の１を基準値とした。</a:t>
            </a:r>
            <a:endParaRPr lang="ja-JP" altLang="en-US" sz="3200" dirty="0" smtClean="0">
              <a:latin typeface="ＭＳ Ｐゴシック" panose="020B0600070205080204" pitchFamily="50" charset="-128"/>
              <a:ea typeface="ＭＳ Ｐゴシック" panose="020B0600070205080204" pitchFamily="50" charset="-128"/>
            </a:endParaRPr>
          </a:p>
          <a:p>
            <a:endParaRPr kumimoji="1" lang="ja-JP" altLang="en-US" sz="3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0248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1446</TotalTime>
  <Words>3800</Words>
  <Application>Microsoft Office PowerPoint</Application>
  <PresentationFormat>画面に合わせる (4:3)</PresentationFormat>
  <Paragraphs>278</Paragraphs>
  <Slides>38</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38</vt:i4>
      </vt:variant>
    </vt:vector>
  </HeadingPairs>
  <TitlesOfParts>
    <vt:vector size="46" baseType="lpstr">
      <vt:lpstr>ＤＨＰ特太ゴシック体</vt:lpstr>
      <vt:lpstr>HG創英角ｺﾞｼｯｸUB</vt:lpstr>
      <vt:lpstr>ＭＳ Ｐゴシック</vt:lpstr>
      <vt:lpstr>Arial</vt:lpstr>
      <vt:lpstr>Calibri</vt:lpstr>
      <vt:lpstr>Franklin Gothic Book</vt:lpstr>
      <vt:lpstr>Franklin Gothic Medium</vt:lpstr>
      <vt:lpstr>Office ​​テーマ</vt:lpstr>
      <vt:lpstr>福島県の学校給食の現状と課題</vt:lpstr>
      <vt:lpstr>学校給食の栄養管理</vt:lpstr>
      <vt:lpstr>PowerPoint プレゼンテーション</vt:lpstr>
      <vt:lpstr>児童又は生徒一人一回当たりの学校給食摂取基準①</vt:lpstr>
      <vt:lpstr>児童又は生徒一人一回当たりの学校給食摂取基準②</vt:lpstr>
      <vt:lpstr>学校給食摂取基準の概要</vt:lpstr>
      <vt:lpstr>学校給食摂取基準の概要</vt:lpstr>
      <vt:lpstr>学校給食摂取基準の概要</vt:lpstr>
      <vt:lpstr>エネルギー</vt:lpstr>
      <vt:lpstr>たんぱく質</vt:lpstr>
      <vt:lpstr>ナトリウム（食塩相当量）</vt:lpstr>
      <vt:lpstr>マグネシウム</vt:lpstr>
      <vt:lpstr>鉄</vt:lpstr>
      <vt:lpstr>ビタミンＢ１、Ｂ2</vt:lpstr>
      <vt:lpstr>食物繊維</vt:lpstr>
      <vt:lpstr>学校給食における食品構成について</vt:lpstr>
      <vt:lpstr>学校給食における食品構成について</vt:lpstr>
      <vt:lpstr>学校給食の食事内容の充実等について(１)</vt:lpstr>
      <vt:lpstr>学校給食の食事内容の充実等について(１)</vt:lpstr>
      <vt:lpstr>学校給食の食事内容の充実等について(１)</vt:lpstr>
      <vt:lpstr>学校給食の食事内容の充実等について(２)</vt:lpstr>
      <vt:lpstr>学校給食の食事内容の充実等について</vt:lpstr>
      <vt:lpstr>学校給食の食事内容の充実等について(６)</vt:lpstr>
      <vt:lpstr>特別支援学校における 食事内容の改善について(１)</vt:lpstr>
      <vt:lpstr>特別支援学校における 食事内容の改善について(２)</vt:lpstr>
      <vt:lpstr>その他</vt:lpstr>
      <vt:lpstr>PowerPoint プレゼンテーション</vt:lpstr>
      <vt:lpstr>ナトリウム（食塩相当量）</vt:lpstr>
      <vt:lpstr>マグネシウム</vt:lpstr>
      <vt:lpstr>PowerPoint プレゼンテーション</vt:lpstr>
      <vt:lpstr>マグネシウム</vt:lpstr>
      <vt:lpstr>PowerPoint プレゼンテーション</vt:lpstr>
      <vt:lpstr>幼児又は生徒一人一回当たりの学校給食摂取基準①</vt:lpstr>
      <vt:lpstr>児童又は生徒一人一回当たりの学校給食摂取基準②</vt:lpstr>
      <vt:lpstr>PowerPoint プレゼンテーション</vt:lpstr>
      <vt:lpstr>牛乳の検収と保存食の採取</vt:lpstr>
      <vt:lpstr>定期及び日常の衛生検査 （学校薬剤師等の協力を得る）</vt:lpstr>
      <vt:lpstr>学校給食衛生管理基準　第２  （３）学校給食施設及び設備の衛生管理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学校給食の 衛生管理と栄養管理</dc:title>
  <dc:creator>佐藤 三佳</dc:creator>
  <cp:lastModifiedBy>teacher</cp:lastModifiedBy>
  <cp:revision>91</cp:revision>
  <dcterms:created xsi:type="dcterms:W3CDTF">2016-07-26T02:25:49Z</dcterms:created>
  <dcterms:modified xsi:type="dcterms:W3CDTF">2018-08-22T23:41:32Z</dcterms:modified>
</cp:coreProperties>
</file>